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7" r:id="rId3"/>
  </p:sldMasterIdLst>
  <p:notesMasterIdLst>
    <p:notesMasterId r:id="rId21"/>
  </p:notesMasterIdLst>
  <p:handoutMasterIdLst>
    <p:handoutMasterId r:id="rId22"/>
  </p:handoutMasterIdLst>
  <p:sldIdLst>
    <p:sldId id="333" r:id="rId4"/>
    <p:sldId id="4098" r:id="rId5"/>
    <p:sldId id="452" r:id="rId6"/>
    <p:sldId id="598" r:id="rId7"/>
    <p:sldId id="458" r:id="rId8"/>
    <p:sldId id="595" r:id="rId9"/>
    <p:sldId id="591" r:id="rId10"/>
    <p:sldId id="543" r:id="rId11"/>
    <p:sldId id="548" r:id="rId12"/>
    <p:sldId id="549" r:id="rId13"/>
    <p:sldId id="550" r:id="rId14"/>
    <p:sldId id="4103" r:id="rId15"/>
    <p:sldId id="551" r:id="rId16"/>
    <p:sldId id="4100" r:id="rId17"/>
    <p:sldId id="594" r:id="rId18"/>
    <p:sldId id="571" r:id="rId19"/>
    <p:sldId id="542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872336-777A-4426-963D-372E7E80D4E6}">
          <p14:sldIdLst>
            <p14:sldId id="333"/>
            <p14:sldId id="4098"/>
            <p14:sldId id="452"/>
            <p14:sldId id="598"/>
            <p14:sldId id="458"/>
            <p14:sldId id="595"/>
            <p14:sldId id="591"/>
            <p14:sldId id="543"/>
            <p14:sldId id="548"/>
            <p14:sldId id="549"/>
            <p14:sldId id="550"/>
            <p14:sldId id="4103"/>
            <p14:sldId id="551"/>
            <p14:sldId id="4100"/>
            <p14:sldId id="594"/>
            <p14:sldId id="571"/>
            <p14:sldId id="5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Taremwa" initials="RT" lastIdx="1" clrIdx="0">
    <p:extLst>
      <p:ext uri="{19B8F6BF-5375-455C-9EA6-DF929625EA0E}">
        <p15:presenceInfo xmlns:p15="http://schemas.microsoft.com/office/powerpoint/2012/main" userId="52d146a1dbdb2bc3" providerId="Windows Live"/>
      </p:ext>
    </p:extLst>
  </p:cmAuthor>
  <p:cmAuthor id="2" name="Roland Taremwa" initials="RT [2]" lastIdx="2" clrIdx="1">
    <p:extLst>
      <p:ext uri="{19B8F6BF-5375-455C-9EA6-DF929625EA0E}">
        <p15:presenceInfo xmlns:p15="http://schemas.microsoft.com/office/powerpoint/2012/main" userId="S-1-5-21-899702351-1555463171-3050399649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F75"/>
    <a:srgbClr val="FFFF89"/>
    <a:srgbClr val="FF7171"/>
    <a:srgbClr val="DE0094"/>
    <a:srgbClr val="000066"/>
    <a:srgbClr val="EBFFFF"/>
    <a:srgbClr val="FFE5FF"/>
    <a:srgbClr val="FFFF7D"/>
    <a:srgbClr val="FFFF37"/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87433" autoAdjust="0"/>
  </p:normalViewPr>
  <p:slideViewPr>
    <p:cSldViewPr snapToGrid="0">
      <p:cViewPr varScale="1">
        <p:scale>
          <a:sx n="35" d="100"/>
          <a:sy n="35" d="100"/>
        </p:scale>
        <p:origin x="12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n\Documents\OPM\2024\LGMSD\Dissemination%20of%20LGMSD%20for%202023\Graphs%20-%20Arua%20District%20performance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83183300434543E-2"/>
          <c:y val="0.15379940805983922"/>
          <c:w val="0.89960073273256735"/>
          <c:h val="0.72506190443009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'Assessment area Performance'!$B$3</c:f>
              <c:strCache>
                <c:ptCount val="1"/>
                <c:pt idx="0">
                  <c:v>Minimum Conditions</c:v>
                </c:pt>
              </c:strCache>
            </c:strRef>
          </c:tx>
          <c:spPr>
            <a:solidFill>
              <a:srgbClr val="6666FF"/>
            </a:solidFill>
            <a:ln w="19050">
              <a:solidFill>
                <a:srgbClr val="00006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6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'Assessment area Performance'!$A$4:$A$8</c:f>
              <c:strCache>
                <c:ptCount val="5"/>
                <c:pt idx="0">
                  <c:v>Crosscutting</c:v>
                </c:pt>
                <c:pt idx="1">
                  <c:v>Education</c:v>
                </c:pt>
                <c:pt idx="2">
                  <c:v>Health</c:v>
                </c:pt>
                <c:pt idx="3">
                  <c:v>Water</c:v>
                </c:pt>
                <c:pt idx="4">
                  <c:v>Micro-scale Irrigation</c:v>
                </c:pt>
              </c:strCache>
            </c:strRef>
          </c:cat>
          <c:val>
            <c:numRef>
              <c:f>'Assessment area Performance'!$B$4:$B$8</c:f>
              <c:numCache>
                <c:formatCode>General</c:formatCode>
                <c:ptCount val="5"/>
                <c:pt idx="0">
                  <c:v>86</c:v>
                </c:pt>
                <c:pt idx="1">
                  <c:v>100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2-417A-80D2-8E6BDC7F4F0A}"/>
            </c:ext>
          </c:extLst>
        </c:ser>
        <c:ser>
          <c:idx val="1"/>
          <c:order val="1"/>
          <c:tx>
            <c:strRef>
              <c:f>'Assessment area Performance'!$C$3</c:f>
              <c:strCache>
                <c:ptCount val="1"/>
                <c:pt idx="0">
                  <c:v>Performance Measures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'Assessment area Performance'!$A$4:$A$8</c:f>
              <c:strCache>
                <c:ptCount val="5"/>
                <c:pt idx="0">
                  <c:v>Crosscutting</c:v>
                </c:pt>
                <c:pt idx="1">
                  <c:v>Education</c:v>
                </c:pt>
                <c:pt idx="2">
                  <c:v>Health</c:v>
                </c:pt>
                <c:pt idx="3">
                  <c:v>Water</c:v>
                </c:pt>
                <c:pt idx="4">
                  <c:v>Micro-scale Irrigation</c:v>
                </c:pt>
              </c:strCache>
            </c:strRef>
          </c:cat>
          <c:val>
            <c:numRef>
              <c:f>'Assessment area Performance'!$C$4:$C$8</c:f>
              <c:numCache>
                <c:formatCode>General</c:formatCode>
                <c:ptCount val="5"/>
                <c:pt idx="0">
                  <c:v>85</c:v>
                </c:pt>
                <c:pt idx="1">
                  <c:v>87</c:v>
                </c:pt>
                <c:pt idx="2">
                  <c:v>86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2-417A-80D2-8E6BDC7F4F0A}"/>
            </c:ext>
          </c:extLst>
        </c:ser>
        <c:ser>
          <c:idx val="2"/>
          <c:order val="2"/>
          <c:tx>
            <c:strRef>
              <c:f>'Assessment area Performance'!$D$3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33CC33"/>
            </a:solidFill>
            <a:ln w="19050">
              <a:solidFill>
                <a:srgbClr val="0033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66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'Assessment area Performance'!$A$4:$A$8</c:f>
              <c:strCache>
                <c:ptCount val="5"/>
                <c:pt idx="0">
                  <c:v>Crosscutting</c:v>
                </c:pt>
                <c:pt idx="1">
                  <c:v>Education</c:v>
                </c:pt>
                <c:pt idx="2">
                  <c:v>Health</c:v>
                </c:pt>
                <c:pt idx="3">
                  <c:v>Water</c:v>
                </c:pt>
                <c:pt idx="4">
                  <c:v>Micro-scale Irrigation</c:v>
                </c:pt>
              </c:strCache>
            </c:strRef>
          </c:cat>
          <c:val>
            <c:numRef>
              <c:f>'Assessment area Performance'!$D$4:$D$8</c:f>
              <c:numCache>
                <c:formatCode>General</c:formatCode>
                <c:ptCount val="5"/>
                <c:pt idx="0">
                  <c:v>73.099999999999994</c:v>
                </c:pt>
                <c:pt idx="1">
                  <c:v>87</c:v>
                </c:pt>
                <c:pt idx="2">
                  <c:v>43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2-417A-80D2-8E6BDC7F4F0A}"/>
            </c:ext>
          </c:extLst>
        </c:ser>
        <c:ser>
          <c:idx val="3"/>
          <c:order val="3"/>
          <c:tx>
            <c:strRef>
              <c:f>'Assessment area Performance'!$E$3</c:f>
              <c:strCache>
                <c:ptCount val="1"/>
                <c:pt idx="0">
                  <c:v>National Average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'Assessment area Performance'!$A$4:$A$8</c:f>
              <c:strCache>
                <c:ptCount val="5"/>
                <c:pt idx="0">
                  <c:v>Crosscutting</c:v>
                </c:pt>
                <c:pt idx="1">
                  <c:v>Education</c:v>
                </c:pt>
                <c:pt idx="2">
                  <c:v>Health</c:v>
                </c:pt>
                <c:pt idx="3">
                  <c:v>Water</c:v>
                </c:pt>
                <c:pt idx="4">
                  <c:v>Micro-scale Irrigation</c:v>
                </c:pt>
              </c:strCache>
            </c:strRef>
          </c:cat>
          <c:val>
            <c:numRef>
              <c:f>'Assessment area Performance'!$E$4:$E$8</c:f>
              <c:numCache>
                <c:formatCode>General</c:formatCode>
                <c:ptCount val="5"/>
                <c:pt idx="0">
                  <c:v>53</c:v>
                </c:pt>
                <c:pt idx="1">
                  <c:v>65</c:v>
                </c:pt>
                <c:pt idx="2">
                  <c:v>54</c:v>
                </c:pt>
                <c:pt idx="3">
                  <c:v>57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D-4248-BD7A-B1582DBA5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17"/>
        <c:axId val="134096000"/>
        <c:axId val="134097536"/>
      </c:barChart>
      <c:catAx>
        <c:axId val="1340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097536"/>
        <c:crosses val="autoZero"/>
        <c:auto val="1"/>
        <c:lblAlgn val="ctr"/>
        <c:lblOffset val="100"/>
        <c:noMultiLvlLbl val="0"/>
      </c:catAx>
      <c:valAx>
        <c:axId val="134097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400"/>
                  <a:t>Score LGMSD 2023 (%)</a:t>
                </a:r>
              </a:p>
            </c:rich>
          </c:tx>
          <c:layout>
            <c:manualLayout>
              <c:xMode val="edge"/>
              <c:yMode val="edge"/>
              <c:x val="6.1443932411674347E-3"/>
              <c:y val="0.237361244478586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409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9957972841123202E-3"/>
          <c:y val="5.2026063592037477E-3"/>
          <c:w val="0.99600418404999647"/>
          <c:h val="6.7902907559053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97191-73B7-4991-993E-FD9A9112D7EC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44AD-9F88-49FF-B24F-4518BF197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19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A11A1-6F4C-4AC5-B2BB-90F544C87297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54F2-2CC1-4B3B-8610-B7CD524D8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3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5F553-7BEF-3048-9215-DF65EF9FE3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2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54F2-2CC1-4B3B-8610-B7CD524D8F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5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ppolonia\Desktop\Government_of_Uganda_Em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69" y="114300"/>
            <a:ext cx="937484" cy="9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214327"/>
            <a:ext cx="10515600" cy="476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2pPr marL="278606" indent="0">
              <a:buNone/>
              <a:defRPr/>
            </a:lvl2pPr>
            <a:lvl3pPr marL="557213" indent="0">
              <a:buNone/>
              <a:defRPr/>
            </a:lvl3pPr>
            <a:lvl4pPr marL="835819" indent="0">
              <a:buNone/>
              <a:defRPr/>
            </a:lvl4pPr>
            <a:lvl5pPr marL="11144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657349" y="6356353"/>
            <a:ext cx="1924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F54F-4BC0-F740-A0D4-0086F184DFC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0703-B39D-4846-8CD5-B6040F37EEC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9231" y="6465868"/>
            <a:ext cx="8132769" cy="14609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98088" y="1061241"/>
            <a:ext cx="2928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Century Gothic" panose="020B0502020202020204" pitchFamily="34" charset="0"/>
              </a:rPr>
              <a:t> </a:t>
            </a:r>
            <a:r>
              <a:rPr lang="en-US" sz="900" b="1" i="1" dirty="0">
                <a:latin typeface="Century Gothic" panose="020B0502020202020204" pitchFamily="34" charset="0"/>
              </a:rPr>
              <a:t>  </a:t>
            </a:r>
            <a:r>
              <a:rPr lang="en-US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OFFICE OF THE PRIME MINISTER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7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5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1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1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0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4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7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6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9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6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5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6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2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FB30-76B4-46A8-A5E6-BF190D179954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8BFA-9E6E-4F7E-AD06-0A8D82D6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E779-A097-334E-933B-7A8B0CC49E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494A-2885-3644-BBE5-D5FBE67160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2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48" y="1541363"/>
            <a:ext cx="7534252" cy="2712762"/>
          </a:xfrm>
        </p:spPr>
        <p:txBody>
          <a:bodyPr anchor="t">
            <a:noAutofit/>
          </a:bodyPr>
          <a:lstStyle/>
          <a:p>
            <a:pPr algn="ctr"/>
            <a:br>
              <a:rPr lang="en-US" sz="2000" b="1" dirty="0">
                <a:solidFill>
                  <a:srgbClr val="00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LOCAL GOVERNMENT MANAGEMENT OF SERVICE DELIVERY (LGMSD) </a:t>
            </a:r>
            <a:b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 ASSESSMENT RESULTS</a:t>
            </a:r>
            <a:b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00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00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Century Gothic" pitchFamily="34" charset="0"/>
              </a:rPr>
              <a:t>Makindye-Ssabagabo MC</a:t>
            </a:r>
            <a:br>
              <a:rPr lang="en-US" sz="3600" b="1" dirty="0">
                <a:solidFill>
                  <a:srgbClr val="000000"/>
                </a:solidFill>
                <a:latin typeface="Century Gothic" pitchFamily="34" charset="0"/>
              </a:rPr>
            </a:br>
            <a:br>
              <a:rPr lang="en-US" sz="3600" b="1" dirty="0">
                <a:solidFill>
                  <a:srgbClr val="00003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3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r>
              <a:rPr lang="en-US" sz="3600" b="1" baseline="30000" dirty="0">
                <a:solidFill>
                  <a:srgbClr val="00003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dirty="0">
                <a:solidFill>
                  <a:srgbClr val="00003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August,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920F9-86A6-EA1C-B124-5BF4A1CC1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5"/>
            <a:ext cx="4790771" cy="6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77733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- Health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Dev’t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Grant (Formula &amp; Performance) - FY 2024/25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219C19-7FAF-F3CF-2D4F-5C1580E22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60144"/>
              </p:ext>
            </p:extLst>
          </p:nvPr>
        </p:nvGraphicFramePr>
        <p:xfrm>
          <a:off x="2" y="661840"/>
          <a:ext cx="12191999" cy="6196164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5588662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369191304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val="2817920617"/>
                    </a:ext>
                  </a:extLst>
                </a:gridCol>
                <a:gridCol w="2033751">
                  <a:extLst>
                    <a:ext uri="{9D8B030D-6E8A-4147-A177-3AD203B41FA5}">
                      <a16:colId xmlns:a16="http://schemas.microsoft.com/office/drawing/2014/main" val="2874657479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3202562540"/>
                    </a:ext>
                  </a:extLst>
                </a:gridCol>
              </a:tblGrid>
              <a:tr h="69018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Formula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 in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Gain/Loss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900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106,377,257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115,271,314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8,894,057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4470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194,058,350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283,300,842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89,242,492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8569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373,525,291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527,376,059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153,850,768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0192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203,649,686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120,625,637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-83,024,049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-41%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881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339,750,656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255,585,158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-84,165,498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9494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133,144,398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175,698,366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42,553,968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68533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246,413,736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397,025,532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150,611,797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04115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114,025,173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74,413,904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-39,611,269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81987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65,620,780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73,122,527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7,501,748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F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3523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88,444,956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75,956,682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-12,488,274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3252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105,045,162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116,646,113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11,600,951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02665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161,742,875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252,244,133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90,501,258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8678"/>
                  </a:ext>
                </a:extLst>
              </a:tr>
              <a:tr h="41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156,124,966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135,715,867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-20,409,099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-13%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648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3068877"/>
            <a:ext cx="12192000" cy="567691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on Water Grant (Rural &amp; Piped Water) FY2024/25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4717A5-60EA-AB5C-5226-272E64390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6700"/>
              </p:ext>
            </p:extLst>
          </p:nvPr>
        </p:nvGraphicFramePr>
        <p:xfrm>
          <a:off x="1" y="709448"/>
          <a:ext cx="12191999" cy="6168787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5588662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369191304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val="2817920617"/>
                    </a:ext>
                  </a:extLst>
                </a:gridCol>
                <a:gridCol w="2033751">
                  <a:extLst>
                    <a:ext uri="{9D8B030D-6E8A-4147-A177-3AD203B41FA5}">
                      <a16:colId xmlns:a16="http://schemas.microsoft.com/office/drawing/2014/main" val="2874657479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3202562540"/>
                    </a:ext>
                  </a:extLst>
                </a:gridCol>
              </a:tblGrid>
              <a:tr h="68488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Formula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 in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Gain/Loss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900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4470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8569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0192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881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9494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68533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04115"/>
                  </a:ext>
                </a:extLst>
              </a:tr>
              <a:tr h="433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81987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327,337,801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      308,496,603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-18,841,197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3523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572,782,292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      650,442,226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77,659,934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3252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611,145,239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      726,766,052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115,620,812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02665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854,017,607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      950,189,197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96,171,589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8678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952,356,133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   1,014,224,306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1A00"/>
                          </a:solidFill>
                          <a:effectLst/>
                          <a:latin typeface="Century Gothic" pitchFamily="34" charset="0"/>
                        </a:rPr>
                        <a:t>            61,868,173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648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3060091"/>
            <a:ext cx="12192000" cy="479731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on Micro-Scale Irrigation Grant for FY2024/25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4717A5-60EA-AB5C-5226-272E64390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75829"/>
              </p:ext>
            </p:extLst>
          </p:nvPr>
        </p:nvGraphicFramePr>
        <p:xfrm>
          <a:off x="2" y="709448"/>
          <a:ext cx="12191999" cy="6148555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5588662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369191304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val="2817920617"/>
                    </a:ext>
                  </a:extLst>
                </a:gridCol>
                <a:gridCol w="2033751">
                  <a:extLst>
                    <a:ext uri="{9D8B030D-6E8A-4147-A177-3AD203B41FA5}">
                      <a16:colId xmlns:a16="http://schemas.microsoft.com/office/drawing/2014/main" val="2874657479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3202562540"/>
                    </a:ext>
                  </a:extLst>
                </a:gridCol>
              </a:tblGrid>
              <a:tr h="68488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Formula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 in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Gain/Loss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900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4470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8569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0192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881"/>
                  </a:ext>
                </a:extLst>
              </a:tr>
              <a:tr h="49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9494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68533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04115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81987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339,287,410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365,973,045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26,685,635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3523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338,378,618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341,519,499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3,140,881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3252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458,386,403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558,035,810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99,649,407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02665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838,176,728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956,430,788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118,254,060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8678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1,031,412,518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812,029,643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-219,382,875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-21%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648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-1" y="3125606"/>
            <a:ext cx="12192000" cy="506942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0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DCA756-ABD1-B126-B5D0-20B9E9168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45161"/>
              </p:ext>
            </p:extLst>
          </p:nvPr>
        </p:nvGraphicFramePr>
        <p:xfrm>
          <a:off x="-2" y="689402"/>
          <a:ext cx="12192000" cy="6168593"/>
        </p:xfrm>
        <a:graphic>
          <a:graphicData uri="http://schemas.openxmlformats.org/drawingml/2006/table">
            <a:tbl>
              <a:tblPr/>
              <a:tblGrid>
                <a:gridCol w="3657601">
                  <a:extLst>
                    <a:ext uri="{9D8B030D-6E8A-4147-A177-3AD203B41FA5}">
                      <a16:colId xmlns:a16="http://schemas.microsoft.com/office/drawing/2014/main" val="25588662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369191304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val="2817920617"/>
                    </a:ext>
                  </a:extLst>
                </a:gridCol>
                <a:gridCol w="2033751">
                  <a:extLst>
                    <a:ext uri="{9D8B030D-6E8A-4147-A177-3AD203B41FA5}">
                      <a16:colId xmlns:a16="http://schemas.microsoft.com/office/drawing/2014/main" val="2874657479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3202562540"/>
                    </a:ext>
                  </a:extLst>
                </a:gridCol>
              </a:tblGrid>
              <a:tr h="82434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Formula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 in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Gain/Loss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900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267,340,331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268,127,890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787,559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0.3%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4470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288,117,118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404,137,092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116,019,974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40.3%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8569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1,230,365,997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1,530,939,226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300,573,229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24.4%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0192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312,823,263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216,218,864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-96,604,399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-30.9%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881"/>
                  </a:ext>
                </a:extLst>
              </a:tr>
              <a:tr h="50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1,179,303,113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1,170,475,118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-8,827,995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-0.7%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3523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495,036,843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531,049,914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36,013,071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7.3%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3252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1,296,144,796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1,603,331,742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307,186,946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23.7%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02665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518,498,605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519,310,082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811,477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0.2%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8678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1,240,250,760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1,185,616,296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-54,634,464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-4.4%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6482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1,458,042,941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1,561,862,308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103,819,367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66752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1,590,355,675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1,866,800,156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276,444,482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17.4%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98152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2,561,190,482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3,039,817,923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478,627,440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18.7%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20181"/>
                  </a:ext>
                </a:extLst>
              </a:tr>
              <a:tr h="40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3,029,131,388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2,695,763,439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-333,367,949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-11.0%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823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-87682" y="3144034"/>
            <a:ext cx="12192000" cy="519718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on Total Grant (DDEG, </a:t>
            </a: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Educ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Health &amp; Water) - FY2023/24</a:t>
            </a:r>
          </a:p>
        </p:txBody>
      </p:sp>
    </p:spTree>
    <p:extLst>
      <p:ext uri="{BB962C8B-B14F-4D97-AF65-F5344CB8AC3E}">
        <p14:creationId xmlns:p14="http://schemas.microsoft.com/office/powerpoint/2010/main" val="60404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4106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LGs supported in PIPs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11F6F-5E7A-BA32-7409-93830B1C0FE1}"/>
              </a:ext>
            </a:extLst>
          </p:cNvPr>
          <p:cNvSpPr/>
          <p:nvPr/>
        </p:nvSpPr>
        <p:spPr>
          <a:xfrm>
            <a:off x="6250192" y="811146"/>
            <a:ext cx="5941807" cy="3160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PIPs supported by MoH (41 LGs):</a:t>
            </a:r>
          </a:p>
          <a:p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Ntungamo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MC,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Buhweju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Rukungiri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Masaka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City, Isingiro,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Butaleja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Iganga MC,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Lugazi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Kalangala,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Butambala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Moroto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Amudat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Nabilatuk,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Otuke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Lira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Nebbi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MC,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Arua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Terego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Madi-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Okollo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Zombo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Hoima City, Kikuube,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Pader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Lamwo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Kitgum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Omoro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Alebtong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Dokolo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Soroti City, Soroti, Fort Portal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Ntoroko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Kitagwenda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Kamwenge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Kasese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Sheema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Namisindwa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Njeru, Tororo MC,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Mbale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City &amp; Busia DLG.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85AB1-746B-6DF1-9FB4-076266326D2B}"/>
              </a:ext>
            </a:extLst>
          </p:cNvPr>
          <p:cNvSpPr/>
          <p:nvPr/>
        </p:nvSpPr>
        <p:spPr>
          <a:xfrm>
            <a:off x="21507" y="5776856"/>
            <a:ext cx="5941807" cy="1059110"/>
          </a:xfrm>
          <a:prstGeom prst="rect">
            <a:avLst/>
          </a:prstGeom>
          <a:solidFill>
            <a:srgbClr val="FFFF8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PIPs supported by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MoES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(8 LGs):</a:t>
            </a:r>
          </a:p>
          <a:p>
            <a:r>
              <a:rPr lang="nn-NO" dirty="0">
                <a:solidFill>
                  <a:schemeClr val="tx1"/>
                </a:solidFill>
                <a:latin typeface="Century Gothic" panose="020B0502020202020204" pitchFamily="34" charset="0"/>
              </a:rPr>
              <a:t>Kyankwanzi, Ntoroko, Buliisa, Terego, Karenga, Kalaki, Serere and Butebo.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AD6516-1B42-152D-1711-6C21BA20C1DA}"/>
              </a:ext>
            </a:extLst>
          </p:cNvPr>
          <p:cNvSpPr/>
          <p:nvPr/>
        </p:nvSpPr>
        <p:spPr>
          <a:xfrm>
            <a:off x="6250191" y="4178301"/>
            <a:ext cx="5941807" cy="1124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PIPs supported by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MoWE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(10 LGs):</a:t>
            </a:r>
          </a:p>
          <a:p>
            <a:r>
              <a:rPr lang="nn-NO" dirty="0">
                <a:solidFill>
                  <a:schemeClr val="tx1"/>
                </a:solidFill>
                <a:latin typeface="Century Gothic" panose="020B0502020202020204" pitchFamily="34" charset="0"/>
              </a:rPr>
              <a:t>Namisindwa, Omoro, Oyam, Bukwo, Butaleja, Nakasongola, Lira, Busia, Kole and Ntoroko.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72F0D0-E448-C025-7A25-B2CDDE1F86B2}"/>
              </a:ext>
            </a:extLst>
          </p:cNvPr>
          <p:cNvSpPr/>
          <p:nvPr/>
        </p:nvSpPr>
        <p:spPr>
          <a:xfrm>
            <a:off x="6250193" y="5510099"/>
            <a:ext cx="5941807" cy="1310263"/>
          </a:xfrm>
          <a:prstGeom prst="rect">
            <a:avLst/>
          </a:prstGeom>
          <a:solidFill>
            <a:srgbClr val="FFE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PIPs supported by MAAIF (14 LGs):</a:t>
            </a:r>
          </a:p>
          <a:p>
            <a:r>
              <a:rPr lang="nn-NO" dirty="0">
                <a:solidFill>
                  <a:schemeClr val="tx1"/>
                </a:solidFill>
                <a:latin typeface="Century Gothic" panose="020B0502020202020204" pitchFamily="34" charset="0"/>
              </a:rPr>
              <a:t>Sironko, Namisindwa, Amudat, Moroto, Abim, Koboko, Dokolo, Masaka, Bunyagabu, Masindi, Buliisa, Kabarole, Madi-Okollo and  Nakapiripirit.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77541E-057B-1A27-A1F0-B5EC82D1A54B}"/>
              </a:ext>
            </a:extLst>
          </p:cNvPr>
          <p:cNvSpPr/>
          <p:nvPr/>
        </p:nvSpPr>
        <p:spPr>
          <a:xfrm>
            <a:off x="0" y="830242"/>
            <a:ext cx="5941807" cy="2576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PIPs supported by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MoLG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) 29 Least Performing HLGs:</a:t>
            </a:r>
          </a:p>
          <a:p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Arua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City, Kotido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Manafwa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Sheema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DLG,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Namisindwa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Abim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Fort-Portal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Butaleja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Kyotera,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Lamwo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Bukwo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Masaka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Apac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DLG, Karenga,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Buhweju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Kaabong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Lira DLG, Busia DLG, Hoima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Bugweri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Omoro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Rakai,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Bunyangabu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Mbale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Ntoroko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Sheema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MC,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Koboko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MC, Kabarole and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Gomba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3D89F-4A76-86D9-738E-15981C818350}"/>
              </a:ext>
            </a:extLst>
          </p:cNvPr>
          <p:cNvSpPr/>
          <p:nvPr/>
        </p:nvSpPr>
        <p:spPr>
          <a:xfrm>
            <a:off x="-1" y="3596420"/>
            <a:ext cx="5941807" cy="1991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PIPs supported by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MoLG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ii) 24 LG with the lowest performing LLGs:</a:t>
            </a:r>
          </a:p>
          <a:p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Agago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Amuru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Madi-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Okollo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Maracha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Zombo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Kiryandongo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Hoima City,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Kagadi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Kyankwanzi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Mityana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Mayuge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Bugweri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Bugiri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Tororo,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Budaka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Bunyangabu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Kasese, Kanungu, Kisoro,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Abim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Kaberamaido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Ngora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Pallisa and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Namutumba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6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512" cy="68275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0989" y="1653658"/>
            <a:ext cx="6481011" cy="1875605"/>
          </a:xfrm>
        </p:spPr>
        <p:txBody>
          <a:bodyPr anchor="t">
            <a:noAutofit/>
          </a:bodyPr>
          <a:lstStyle/>
          <a:p>
            <a:pPr algn="ctr"/>
            <a:br>
              <a:rPr lang="en-US" sz="2000" b="1" dirty="0">
                <a:solidFill>
                  <a:srgbClr val="00006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LOWER LOCAL GOVERNMENT PERFORMANCE ASSESSMENT 2023 RESULTS</a:t>
            </a:r>
            <a:endParaRPr lang="en-US" sz="3600" b="1" dirty="0">
              <a:solidFill>
                <a:srgbClr val="00003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3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Scores for LLGs under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Makindye-Ssabagabo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MC– LGMSD 2023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674621"/>
              </p:ext>
            </p:extLst>
          </p:nvPr>
        </p:nvGraphicFramePr>
        <p:xfrm>
          <a:off x="0" y="709449"/>
          <a:ext cx="12192000" cy="614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6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Times New Roman" panose="02020603050405020304" pitchFamily="18" charset="0"/>
                        </a:rPr>
                        <a:t>Rank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Times New Roman" panose="02020603050405020304" pitchFamily="18" charset="0"/>
                        </a:rPr>
                        <a:t>LLG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Times New Roman" panose="02020603050405020304" pitchFamily="18" charset="0"/>
                        </a:rPr>
                        <a:t>Score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Bunamwaya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Div</a:t>
                      </a:r>
                      <a:endParaRPr lang="en-US" sz="2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74%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 err="1">
                          <a:latin typeface="Century Gothic" pitchFamily="34" charset="0"/>
                        </a:rPr>
                        <a:t>Masajja</a:t>
                      </a:r>
                      <a:r>
                        <a:rPr lang="en-US" sz="28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Century Gothic" pitchFamily="34" charset="0"/>
                        </a:rPr>
                        <a:t>Div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+mn-cs"/>
                        </a:rPr>
                        <a:t>85%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 err="1">
                          <a:latin typeface="Century Gothic" pitchFamily="34" charset="0"/>
                        </a:rPr>
                        <a:t>Ndejje</a:t>
                      </a:r>
                      <a:r>
                        <a:rPr lang="en-US" sz="2800" b="1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Century Gothic" pitchFamily="34" charset="0"/>
                        </a:rPr>
                        <a:t>Div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+mn-cs"/>
                        </a:rPr>
                        <a:t>80%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egoe UI Emoji" panose="020B0502040204020203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egoe UI Emoj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12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5C260F-8ECD-8BAF-27A9-4DC9FCAA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6" y="1781503"/>
            <a:ext cx="7094914" cy="1976862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13000" contrast="30000"/>
          </a:blip>
          <a:stretch>
            <a:fillRect/>
          </a:stretch>
        </p:blipFill>
        <p:spPr>
          <a:xfrm>
            <a:off x="0" y="-141889"/>
            <a:ext cx="4871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0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8D059F-4676-AE4B-A3E5-10CC3C8BEA0A}"/>
              </a:ext>
            </a:extLst>
          </p:cNvPr>
          <p:cNvGrpSpPr/>
          <p:nvPr/>
        </p:nvGrpSpPr>
        <p:grpSpPr>
          <a:xfrm>
            <a:off x="344959" y="2141254"/>
            <a:ext cx="4080702" cy="4447203"/>
            <a:chOff x="2310464" y="3593481"/>
            <a:chExt cx="8161403" cy="8894405"/>
          </a:xfrm>
        </p:grpSpPr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DBC32310-D53F-3844-AA1D-3BF0D6A8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464" y="10853280"/>
              <a:ext cx="6358744" cy="1634606"/>
            </a:xfrm>
            <a:custGeom>
              <a:avLst/>
              <a:gdLst>
                <a:gd name="T0" fmla="*/ 6399 w 6400"/>
                <a:gd name="T1" fmla="*/ 822 h 1645"/>
                <a:gd name="T2" fmla="*/ 6399 w 6400"/>
                <a:gd name="T3" fmla="*/ 822 h 1645"/>
                <a:gd name="T4" fmla="*/ 3199 w 6400"/>
                <a:gd name="T5" fmla="*/ 1644 h 1645"/>
                <a:gd name="T6" fmla="*/ 3199 w 6400"/>
                <a:gd name="T7" fmla="*/ 1644 h 1645"/>
                <a:gd name="T8" fmla="*/ 0 w 6400"/>
                <a:gd name="T9" fmla="*/ 822 h 1645"/>
                <a:gd name="T10" fmla="*/ 0 w 6400"/>
                <a:gd name="T11" fmla="*/ 822 h 1645"/>
                <a:gd name="T12" fmla="*/ 3199 w 6400"/>
                <a:gd name="T13" fmla="*/ 0 h 1645"/>
                <a:gd name="T14" fmla="*/ 3199 w 6400"/>
                <a:gd name="T15" fmla="*/ 0 h 1645"/>
                <a:gd name="T16" fmla="*/ 6399 w 6400"/>
                <a:gd name="T17" fmla="*/ 8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0" h="1645">
                  <a:moveTo>
                    <a:pt x="6399" y="822"/>
                  </a:moveTo>
                  <a:lnTo>
                    <a:pt x="6399" y="822"/>
                  </a:lnTo>
                  <a:cubicBezTo>
                    <a:pt x="6399" y="1275"/>
                    <a:pt x="4966" y="1644"/>
                    <a:pt x="3199" y="1644"/>
                  </a:cubicBezTo>
                  <a:lnTo>
                    <a:pt x="3199" y="1644"/>
                  </a:lnTo>
                  <a:cubicBezTo>
                    <a:pt x="1433" y="1644"/>
                    <a:pt x="0" y="1275"/>
                    <a:pt x="0" y="822"/>
                  </a:cubicBezTo>
                  <a:lnTo>
                    <a:pt x="0" y="822"/>
                  </a:lnTo>
                  <a:cubicBezTo>
                    <a:pt x="0" y="367"/>
                    <a:pt x="1433" y="0"/>
                    <a:pt x="3199" y="0"/>
                  </a:cubicBezTo>
                  <a:lnTo>
                    <a:pt x="3199" y="0"/>
                  </a:lnTo>
                  <a:cubicBezTo>
                    <a:pt x="4966" y="0"/>
                    <a:pt x="6399" y="367"/>
                    <a:pt x="6399" y="822"/>
                  </a:cubicBez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B05CF51-AEEB-6544-BEFE-67307BA7D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837" y="6385806"/>
              <a:ext cx="3313474" cy="5577763"/>
            </a:xfrm>
            <a:custGeom>
              <a:avLst/>
              <a:gdLst>
                <a:gd name="connsiteX0" fmla="*/ 1683339 w 3313474"/>
                <a:gd name="connsiteY0" fmla="*/ 1621974 h 5577763"/>
                <a:gd name="connsiteX1" fmla="*/ 1813807 w 3313474"/>
                <a:gd name="connsiteY1" fmla="*/ 1752865 h 5577763"/>
                <a:gd name="connsiteX2" fmla="*/ 1813807 w 3313474"/>
                <a:gd name="connsiteY2" fmla="*/ 4875742 h 5577763"/>
                <a:gd name="connsiteX3" fmla="*/ 1683339 w 3313474"/>
                <a:gd name="connsiteY3" fmla="*/ 5006633 h 5577763"/>
                <a:gd name="connsiteX4" fmla="*/ 1552870 w 3313474"/>
                <a:gd name="connsiteY4" fmla="*/ 4875742 h 5577763"/>
                <a:gd name="connsiteX5" fmla="*/ 1552870 w 3313474"/>
                <a:gd name="connsiteY5" fmla="*/ 1752865 h 5577763"/>
                <a:gd name="connsiteX6" fmla="*/ 1683339 w 3313474"/>
                <a:gd name="connsiteY6" fmla="*/ 1621974 h 5577763"/>
                <a:gd name="connsiteX7" fmla="*/ 1641078 w 3313474"/>
                <a:gd name="connsiteY7" fmla="*/ 0 h 5577763"/>
                <a:gd name="connsiteX8" fmla="*/ 1656717 w 3313474"/>
                <a:gd name="connsiteY8" fmla="*/ 1270 h 5577763"/>
                <a:gd name="connsiteX9" fmla="*/ 1672589 w 3313474"/>
                <a:gd name="connsiteY9" fmla="*/ 0 h 5577763"/>
                <a:gd name="connsiteX10" fmla="*/ 1683239 w 3313474"/>
                <a:gd name="connsiteY10" fmla="*/ 3422 h 5577763"/>
                <a:gd name="connsiteX11" fmla="*/ 1692469 w 3313474"/>
                <a:gd name="connsiteY11" fmla="*/ 4171 h 5577763"/>
                <a:gd name="connsiteX12" fmla="*/ 1703544 w 3313474"/>
                <a:gd name="connsiteY12" fmla="*/ 9945 h 5577763"/>
                <a:gd name="connsiteX13" fmla="*/ 1720532 w 3313474"/>
                <a:gd name="connsiteY13" fmla="*/ 15403 h 5577763"/>
                <a:gd name="connsiteX14" fmla="*/ 1731302 w 3313474"/>
                <a:gd name="connsiteY14" fmla="*/ 24418 h 5577763"/>
                <a:gd name="connsiteX15" fmla="*/ 1738286 w 3313474"/>
                <a:gd name="connsiteY15" fmla="*/ 28059 h 5577763"/>
                <a:gd name="connsiteX16" fmla="*/ 1744570 w 3313474"/>
                <a:gd name="connsiteY16" fmla="*/ 35524 h 5577763"/>
                <a:gd name="connsiteX17" fmla="*/ 1759060 w 3313474"/>
                <a:gd name="connsiteY17" fmla="*/ 47653 h 5577763"/>
                <a:gd name="connsiteX18" fmla="*/ 1765822 w 3313474"/>
                <a:gd name="connsiteY18" fmla="*/ 60767 h 5577763"/>
                <a:gd name="connsiteX19" fmla="*/ 1770599 w 3313474"/>
                <a:gd name="connsiteY19" fmla="*/ 66441 h 5577763"/>
                <a:gd name="connsiteX20" fmla="*/ 1773903 w 3313474"/>
                <a:gd name="connsiteY20" fmla="*/ 76440 h 5577763"/>
                <a:gd name="connsiteX21" fmla="*/ 1782970 w 3313474"/>
                <a:gd name="connsiteY21" fmla="*/ 94025 h 5577763"/>
                <a:gd name="connsiteX22" fmla="*/ 3307901 w 3313474"/>
                <a:gd name="connsiteY22" fmla="*/ 5411269 h 5577763"/>
                <a:gd name="connsiteX23" fmla="*/ 3218044 w 3313474"/>
                <a:gd name="connsiteY23" fmla="*/ 5572477 h 5577763"/>
                <a:gd name="connsiteX24" fmla="*/ 3182365 w 3313474"/>
                <a:gd name="connsiteY24" fmla="*/ 5577763 h 5577763"/>
                <a:gd name="connsiteX25" fmla="*/ 3056829 w 3313474"/>
                <a:gd name="connsiteY25" fmla="*/ 5482623 h 5577763"/>
                <a:gd name="connsiteX26" fmla="*/ 1657058 w 3313474"/>
                <a:gd name="connsiteY26" fmla="*/ 601797 h 5577763"/>
                <a:gd name="connsiteX27" fmla="*/ 256074 w 3313474"/>
                <a:gd name="connsiteY27" fmla="*/ 5482623 h 5577763"/>
                <a:gd name="connsiteX28" fmla="*/ 130538 w 3313474"/>
                <a:gd name="connsiteY28" fmla="*/ 5577763 h 5577763"/>
                <a:gd name="connsiteX29" fmla="*/ 94859 w 3313474"/>
                <a:gd name="connsiteY29" fmla="*/ 5572477 h 5577763"/>
                <a:gd name="connsiteX30" fmla="*/ 5002 w 3313474"/>
                <a:gd name="connsiteY30" fmla="*/ 5411269 h 5577763"/>
                <a:gd name="connsiteX31" fmla="*/ 1531254 w 3313474"/>
                <a:gd name="connsiteY31" fmla="*/ 94025 h 5577763"/>
                <a:gd name="connsiteX32" fmla="*/ 1540995 w 3313474"/>
                <a:gd name="connsiteY32" fmla="*/ 72579 h 5577763"/>
                <a:gd name="connsiteX33" fmla="*/ 1542965 w 3313474"/>
                <a:gd name="connsiteY33" fmla="*/ 66441 h 5577763"/>
                <a:gd name="connsiteX34" fmla="*/ 1544772 w 3313474"/>
                <a:gd name="connsiteY34" fmla="*/ 64264 h 5577763"/>
                <a:gd name="connsiteX35" fmla="*/ 1547604 w 3313474"/>
                <a:gd name="connsiteY35" fmla="*/ 58029 h 5577763"/>
                <a:gd name="connsiteX36" fmla="*/ 1572856 w 3313474"/>
                <a:gd name="connsiteY36" fmla="*/ 29592 h 5577763"/>
                <a:gd name="connsiteX37" fmla="*/ 1573942 w 3313474"/>
                <a:gd name="connsiteY37" fmla="*/ 29122 h 5577763"/>
                <a:gd name="connsiteX38" fmla="*/ 1574824 w 3313474"/>
                <a:gd name="connsiteY38" fmla="*/ 28059 h 5577763"/>
                <a:gd name="connsiteX39" fmla="*/ 1620434 w 3313474"/>
                <a:gd name="connsiteY39" fmla="*/ 4171 h 5577763"/>
                <a:gd name="connsiteX40" fmla="*/ 1633956 w 3313474"/>
                <a:gd name="connsiteY40" fmla="*/ 3090 h 55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13474" h="5577763">
                  <a:moveTo>
                    <a:pt x="1683339" y="1621974"/>
                  </a:moveTo>
                  <a:cubicBezTo>
                    <a:pt x="1755821" y="1621974"/>
                    <a:pt x="1813807" y="1681470"/>
                    <a:pt x="1813807" y="1752865"/>
                  </a:cubicBezTo>
                  <a:lnTo>
                    <a:pt x="1813807" y="4875742"/>
                  </a:lnTo>
                  <a:cubicBezTo>
                    <a:pt x="1813807" y="4948459"/>
                    <a:pt x="1755821" y="5006633"/>
                    <a:pt x="1683339" y="5006633"/>
                  </a:cubicBezTo>
                  <a:cubicBezTo>
                    <a:pt x="1612174" y="5006633"/>
                    <a:pt x="1552870" y="4948459"/>
                    <a:pt x="1552870" y="4875742"/>
                  </a:cubicBezTo>
                  <a:lnTo>
                    <a:pt x="1552870" y="1752865"/>
                  </a:lnTo>
                  <a:cubicBezTo>
                    <a:pt x="1552870" y="1681470"/>
                    <a:pt x="1612174" y="1621974"/>
                    <a:pt x="1683339" y="1621974"/>
                  </a:cubicBezTo>
                  <a:close/>
                  <a:moveTo>
                    <a:pt x="1641078" y="0"/>
                  </a:moveTo>
                  <a:lnTo>
                    <a:pt x="1656717" y="1270"/>
                  </a:lnTo>
                  <a:lnTo>
                    <a:pt x="1672589" y="0"/>
                  </a:lnTo>
                  <a:lnTo>
                    <a:pt x="1683239" y="3422"/>
                  </a:lnTo>
                  <a:lnTo>
                    <a:pt x="1692469" y="4171"/>
                  </a:lnTo>
                  <a:lnTo>
                    <a:pt x="1703544" y="9945"/>
                  </a:lnTo>
                  <a:lnTo>
                    <a:pt x="1720532" y="15403"/>
                  </a:lnTo>
                  <a:lnTo>
                    <a:pt x="1731302" y="24418"/>
                  </a:lnTo>
                  <a:lnTo>
                    <a:pt x="1738286" y="28059"/>
                  </a:lnTo>
                  <a:lnTo>
                    <a:pt x="1744570" y="35524"/>
                  </a:lnTo>
                  <a:lnTo>
                    <a:pt x="1759060" y="47653"/>
                  </a:lnTo>
                  <a:lnTo>
                    <a:pt x="1765822" y="60767"/>
                  </a:lnTo>
                  <a:lnTo>
                    <a:pt x="1770599" y="66441"/>
                  </a:lnTo>
                  <a:lnTo>
                    <a:pt x="1773903" y="76440"/>
                  </a:lnTo>
                  <a:lnTo>
                    <a:pt x="1782970" y="94025"/>
                  </a:lnTo>
                  <a:lnTo>
                    <a:pt x="3307901" y="5411269"/>
                  </a:lnTo>
                  <a:cubicBezTo>
                    <a:pt x="3329044" y="5478659"/>
                    <a:pt x="3288079" y="5552657"/>
                    <a:pt x="3218044" y="5572477"/>
                  </a:cubicBezTo>
                  <a:cubicBezTo>
                    <a:pt x="3206151" y="5575120"/>
                    <a:pt x="3194258" y="5577763"/>
                    <a:pt x="3182365" y="5577763"/>
                  </a:cubicBezTo>
                  <a:cubicBezTo>
                    <a:pt x="3125543" y="5577763"/>
                    <a:pt x="3072686" y="5539443"/>
                    <a:pt x="3056829" y="5482623"/>
                  </a:cubicBezTo>
                  <a:lnTo>
                    <a:pt x="1657058" y="601797"/>
                  </a:lnTo>
                  <a:lnTo>
                    <a:pt x="256074" y="5482623"/>
                  </a:lnTo>
                  <a:cubicBezTo>
                    <a:pt x="240216" y="5539443"/>
                    <a:pt x="187359" y="5577763"/>
                    <a:pt x="130538" y="5577763"/>
                  </a:cubicBezTo>
                  <a:cubicBezTo>
                    <a:pt x="118645" y="5577763"/>
                    <a:pt x="106752" y="5575120"/>
                    <a:pt x="94859" y="5572477"/>
                  </a:cubicBezTo>
                  <a:cubicBezTo>
                    <a:pt x="26145" y="5552657"/>
                    <a:pt x="-14820" y="5478659"/>
                    <a:pt x="5002" y="5411269"/>
                  </a:cubicBezTo>
                  <a:lnTo>
                    <a:pt x="1531254" y="94025"/>
                  </a:lnTo>
                  <a:lnTo>
                    <a:pt x="1540995" y="72579"/>
                  </a:lnTo>
                  <a:lnTo>
                    <a:pt x="1542965" y="66441"/>
                  </a:lnTo>
                  <a:lnTo>
                    <a:pt x="1544772" y="64264"/>
                  </a:lnTo>
                  <a:lnTo>
                    <a:pt x="1547604" y="58029"/>
                  </a:lnTo>
                  <a:cubicBezTo>
                    <a:pt x="1554663" y="47226"/>
                    <a:pt x="1563205" y="37683"/>
                    <a:pt x="1572856" y="29592"/>
                  </a:cubicBezTo>
                  <a:lnTo>
                    <a:pt x="1573942" y="29122"/>
                  </a:lnTo>
                  <a:lnTo>
                    <a:pt x="1574824" y="28059"/>
                  </a:lnTo>
                  <a:cubicBezTo>
                    <a:pt x="1587894" y="17385"/>
                    <a:pt x="1603255" y="9126"/>
                    <a:pt x="1620434" y="4171"/>
                  </a:cubicBezTo>
                  <a:lnTo>
                    <a:pt x="1633956" y="3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ADACF8B-E17A-0642-9C63-2A0DE13E5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950" y="3593481"/>
              <a:ext cx="4708898" cy="5830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D367926-C6D5-D744-8153-45E31704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778" y="3600006"/>
              <a:ext cx="4690096" cy="5830467"/>
            </a:xfrm>
            <a:custGeom>
              <a:avLst/>
              <a:gdLst>
                <a:gd name="connsiteX0" fmla="*/ 2376690 w 4420656"/>
                <a:gd name="connsiteY0" fmla="*/ 1834736 h 5495514"/>
                <a:gd name="connsiteX1" fmla="*/ 2659311 w 4420656"/>
                <a:gd name="connsiteY1" fmla="*/ 1914450 h 5495514"/>
                <a:gd name="connsiteX2" fmla="*/ 2822409 w 4420656"/>
                <a:gd name="connsiteY2" fmla="*/ 2040250 h 5495514"/>
                <a:gd name="connsiteX3" fmla="*/ 2885906 w 4420656"/>
                <a:gd name="connsiteY3" fmla="*/ 2113736 h 5495514"/>
                <a:gd name="connsiteX4" fmla="*/ 3037799 w 4420656"/>
                <a:gd name="connsiteY4" fmla="*/ 2400210 h 5495514"/>
                <a:gd name="connsiteX5" fmla="*/ 3091335 w 4420656"/>
                <a:gd name="connsiteY5" fmla="*/ 2747715 h 5495514"/>
                <a:gd name="connsiteX6" fmla="*/ 3037799 w 4420656"/>
                <a:gd name="connsiteY6" fmla="*/ 3095220 h 5495514"/>
                <a:gd name="connsiteX7" fmla="*/ 2885906 w 4420656"/>
                <a:gd name="connsiteY7" fmla="*/ 3382939 h 5495514"/>
                <a:gd name="connsiteX8" fmla="*/ 2659311 w 4420656"/>
                <a:gd name="connsiteY8" fmla="*/ 3582225 h 5495514"/>
                <a:gd name="connsiteX9" fmla="*/ 2376690 w 4420656"/>
                <a:gd name="connsiteY9" fmla="*/ 3660694 h 5495514"/>
                <a:gd name="connsiteX10" fmla="*/ 2089088 w 4420656"/>
                <a:gd name="connsiteY10" fmla="*/ 3597172 h 5495514"/>
                <a:gd name="connsiteX11" fmla="*/ 1903579 w 4420656"/>
                <a:gd name="connsiteY11" fmla="*/ 3463899 h 5495514"/>
                <a:gd name="connsiteX12" fmla="*/ 1888639 w 4420656"/>
                <a:gd name="connsiteY12" fmla="*/ 3447707 h 5495514"/>
                <a:gd name="connsiteX13" fmla="*/ 1851288 w 4420656"/>
                <a:gd name="connsiteY13" fmla="*/ 3407850 h 5495514"/>
                <a:gd name="connsiteX14" fmla="*/ 1850043 w 4420656"/>
                <a:gd name="connsiteY14" fmla="*/ 3404113 h 5495514"/>
                <a:gd name="connsiteX15" fmla="*/ 1762891 w 4420656"/>
                <a:gd name="connsiteY15" fmla="*/ 3279560 h 5495514"/>
                <a:gd name="connsiteX16" fmla="*/ 1751686 w 4420656"/>
                <a:gd name="connsiteY16" fmla="*/ 3258385 h 5495514"/>
                <a:gd name="connsiteX17" fmla="*/ 1741726 w 4420656"/>
                <a:gd name="connsiteY17" fmla="*/ 3240948 h 5495514"/>
                <a:gd name="connsiteX18" fmla="*/ 1731766 w 4420656"/>
                <a:gd name="connsiteY18" fmla="*/ 3222265 h 5495514"/>
                <a:gd name="connsiteX19" fmla="*/ 1710600 w 4420656"/>
                <a:gd name="connsiteY19" fmla="*/ 3172443 h 5495514"/>
                <a:gd name="connsiteX20" fmla="*/ 1686945 w 4420656"/>
                <a:gd name="connsiteY20" fmla="*/ 3111412 h 5495514"/>
                <a:gd name="connsiteX21" fmla="*/ 1667024 w 4420656"/>
                <a:gd name="connsiteY21" fmla="*/ 3047889 h 5495514"/>
                <a:gd name="connsiteX22" fmla="*/ 1657064 w 4420656"/>
                <a:gd name="connsiteY22" fmla="*/ 3009278 h 5495514"/>
                <a:gd name="connsiteX23" fmla="*/ 1653329 w 4420656"/>
                <a:gd name="connsiteY23" fmla="*/ 2999314 h 5495514"/>
                <a:gd name="connsiteX24" fmla="*/ 1625938 w 4420656"/>
                <a:gd name="connsiteY24" fmla="*/ 2747715 h 5495514"/>
                <a:gd name="connsiteX25" fmla="*/ 1667024 w 4420656"/>
                <a:gd name="connsiteY25" fmla="*/ 2448786 h 5495514"/>
                <a:gd name="connsiteX26" fmla="*/ 1686945 w 4420656"/>
                <a:gd name="connsiteY26" fmla="*/ 2384018 h 5495514"/>
                <a:gd name="connsiteX27" fmla="*/ 1710600 w 4420656"/>
                <a:gd name="connsiteY27" fmla="*/ 2322987 h 5495514"/>
                <a:gd name="connsiteX28" fmla="*/ 1850043 w 4420656"/>
                <a:gd name="connsiteY28" fmla="*/ 2090071 h 5495514"/>
                <a:gd name="connsiteX29" fmla="*/ 2089088 w 4420656"/>
                <a:gd name="connsiteY29" fmla="*/ 1898258 h 5495514"/>
                <a:gd name="connsiteX30" fmla="*/ 2376690 w 4420656"/>
                <a:gd name="connsiteY30" fmla="*/ 1834736 h 5495514"/>
                <a:gd name="connsiteX31" fmla="*/ 2375900 w 4420656"/>
                <a:gd name="connsiteY31" fmla="*/ 1376778 h 5495514"/>
                <a:gd name="connsiteX32" fmla="*/ 1942739 w 4420656"/>
                <a:gd name="connsiteY32" fmla="*/ 1466512 h 5495514"/>
                <a:gd name="connsiteX33" fmla="*/ 1578037 w 4420656"/>
                <a:gd name="connsiteY33" fmla="*/ 1751916 h 5495514"/>
                <a:gd name="connsiteX34" fmla="*/ 1327848 w 4420656"/>
                <a:gd name="connsiteY34" fmla="*/ 2194355 h 5495514"/>
                <a:gd name="connsiteX35" fmla="*/ 1234495 w 4420656"/>
                <a:gd name="connsiteY35" fmla="*/ 2747715 h 5495514"/>
                <a:gd name="connsiteX36" fmla="*/ 1327848 w 4420656"/>
                <a:gd name="connsiteY36" fmla="*/ 3299828 h 5495514"/>
                <a:gd name="connsiteX37" fmla="*/ 1578037 w 4420656"/>
                <a:gd name="connsiteY37" fmla="*/ 3743513 h 5495514"/>
                <a:gd name="connsiteX38" fmla="*/ 1942739 w 4420656"/>
                <a:gd name="connsiteY38" fmla="*/ 4027671 h 5495514"/>
                <a:gd name="connsiteX39" fmla="*/ 2375900 w 4420656"/>
                <a:gd name="connsiteY39" fmla="*/ 4117405 h 5495514"/>
                <a:gd name="connsiteX40" fmla="*/ 2797860 w 4420656"/>
                <a:gd name="connsiteY40" fmla="*/ 3991528 h 5495514"/>
                <a:gd name="connsiteX41" fmla="*/ 3133933 w 4420656"/>
                <a:gd name="connsiteY41" fmla="*/ 3692414 h 5495514"/>
                <a:gd name="connsiteX42" fmla="*/ 3355493 w 4420656"/>
                <a:gd name="connsiteY42" fmla="*/ 3263685 h 5495514"/>
                <a:gd name="connsiteX43" fmla="*/ 3436400 w 4420656"/>
                <a:gd name="connsiteY43" fmla="*/ 2747715 h 5495514"/>
                <a:gd name="connsiteX44" fmla="*/ 3355493 w 4420656"/>
                <a:gd name="connsiteY44" fmla="*/ 2231744 h 5495514"/>
                <a:gd name="connsiteX45" fmla="*/ 3133933 w 4420656"/>
                <a:gd name="connsiteY45" fmla="*/ 1803015 h 5495514"/>
                <a:gd name="connsiteX46" fmla="*/ 2797860 w 4420656"/>
                <a:gd name="connsiteY46" fmla="*/ 1502655 h 5495514"/>
                <a:gd name="connsiteX47" fmla="*/ 2375900 w 4420656"/>
                <a:gd name="connsiteY47" fmla="*/ 1376778 h 5495514"/>
                <a:gd name="connsiteX48" fmla="*/ 2375900 w 4420656"/>
                <a:gd name="connsiteY48" fmla="*/ 919384 h 5495514"/>
                <a:gd name="connsiteX49" fmla="*/ 2936023 w 4420656"/>
                <a:gd name="connsiteY49" fmla="*/ 1095113 h 5495514"/>
                <a:gd name="connsiteX50" fmla="*/ 3376653 w 4420656"/>
                <a:gd name="connsiteY50" fmla="*/ 1498916 h 5495514"/>
                <a:gd name="connsiteX51" fmla="*/ 3667917 w 4420656"/>
                <a:gd name="connsiteY51" fmla="*/ 2067232 h 5495514"/>
                <a:gd name="connsiteX52" fmla="*/ 3772473 w 4420656"/>
                <a:gd name="connsiteY52" fmla="*/ 2747715 h 5495514"/>
                <a:gd name="connsiteX53" fmla="*/ 3667917 w 4420656"/>
                <a:gd name="connsiteY53" fmla="*/ 3428197 h 5495514"/>
                <a:gd name="connsiteX54" fmla="*/ 3376653 w 4420656"/>
                <a:gd name="connsiteY54" fmla="*/ 3995267 h 5495514"/>
                <a:gd name="connsiteX55" fmla="*/ 2936023 w 4420656"/>
                <a:gd name="connsiteY55" fmla="*/ 4399070 h 5495514"/>
                <a:gd name="connsiteX56" fmla="*/ 2375900 w 4420656"/>
                <a:gd name="connsiteY56" fmla="*/ 4573552 h 5495514"/>
                <a:gd name="connsiteX57" fmla="*/ 1794617 w 4420656"/>
                <a:gd name="connsiteY57" fmla="*/ 4463878 h 5495514"/>
                <a:gd name="connsiteX58" fmla="*/ 1302954 w 4420656"/>
                <a:gd name="connsiteY58" fmla="*/ 4085001 h 5495514"/>
                <a:gd name="connsiteX59" fmla="*/ 961901 w 4420656"/>
                <a:gd name="connsiteY59" fmla="*/ 3493005 h 5495514"/>
                <a:gd name="connsiteX60" fmla="*/ 834940 w 4420656"/>
                <a:gd name="connsiteY60" fmla="*/ 2747715 h 5495514"/>
                <a:gd name="connsiteX61" fmla="*/ 961901 w 4420656"/>
                <a:gd name="connsiteY61" fmla="*/ 2002424 h 5495514"/>
                <a:gd name="connsiteX62" fmla="*/ 1302954 w 4420656"/>
                <a:gd name="connsiteY62" fmla="*/ 1407936 h 5495514"/>
                <a:gd name="connsiteX63" fmla="*/ 1794617 w 4420656"/>
                <a:gd name="connsiteY63" fmla="*/ 1030305 h 5495514"/>
                <a:gd name="connsiteX64" fmla="*/ 2375900 w 4420656"/>
                <a:gd name="connsiteY64" fmla="*/ 919384 h 5495514"/>
                <a:gd name="connsiteX65" fmla="*/ 2183174 w 4420656"/>
                <a:gd name="connsiteY65" fmla="*/ 461240 h 5495514"/>
                <a:gd name="connsiteX66" fmla="*/ 1643274 w 4420656"/>
                <a:gd name="connsiteY66" fmla="*/ 591597 h 5495514"/>
                <a:gd name="connsiteX67" fmla="*/ 1019577 w 4420656"/>
                <a:gd name="connsiteY67" fmla="*/ 1060074 h 5495514"/>
                <a:gd name="connsiteX68" fmla="*/ 583860 w 4420656"/>
                <a:gd name="connsiteY68" fmla="*/ 1805150 h 5495514"/>
                <a:gd name="connsiteX69" fmla="*/ 422023 w 4420656"/>
                <a:gd name="connsiteY69" fmla="*/ 2748332 h 5495514"/>
                <a:gd name="connsiteX70" fmla="*/ 583860 w 4420656"/>
                <a:gd name="connsiteY70" fmla="*/ 3690268 h 5495514"/>
                <a:gd name="connsiteX71" fmla="*/ 1019577 w 4420656"/>
                <a:gd name="connsiteY71" fmla="*/ 4435345 h 5495514"/>
                <a:gd name="connsiteX72" fmla="*/ 1643274 w 4420656"/>
                <a:gd name="connsiteY72" fmla="*/ 4903821 h 5495514"/>
                <a:gd name="connsiteX73" fmla="*/ 2372788 w 4420656"/>
                <a:gd name="connsiteY73" fmla="*/ 5030908 h 5495514"/>
                <a:gd name="connsiteX74" fmla="*/ 3069935 w 4420656"/>
                <a:gd name="connsiteY74" fmla="*/ 4802899 h 5495514"/>
                <a:gd name="connsiteX75" fmla="*/ 3613958 w 4420656"/>
                <a:gd name="connsiteY75" fmla="*/ 4295799 h 5495514"/>
                <a:gd name="connsiteX76" fmla="*/ 3970001 w 4420656"/>
                <a:gd name="connsiteY76" fmla="*/ 3589347 h 5495514"/>
                <a:gd name="connsiteX77" fmla="*/ 4099471 w 4420656"/>
                <a:gd name="connsiteY77" fmla="*/ 2748332 h 5495514"/>
                <a:gd name="connsiteX78" fmla="*/ 3970001 w 4420656"/>
                <a:gd name="connsiteY78" fmla="*/ 1907318 h 5495514"/>
                <a:gd name="connsiteX79" fmla="*/ 3613958 w 4420656"/>
                <a:gd name="connsiteY79" fmla="*/ 1200866 h 5495514"/>
                <a:gd name="connsiteX80" fmla="*/ 3069935 w 4420656"/>
                <a:gd name="connsiteY80" fmla="*/ 692519 h 5495514"/>
                <a:gd name="connsiteX81" fmla="*/ 2372788 w 4420656"/>
                <a:gd name="connsiteY81" fmla="*/ 463265 h 5495514"/>
                <a:gd name="connsiteX82" fmla="*/ 2183174 w 4420656"/>
                <a:gd name="connsiteY82" fmla="*/ 461240 h 5495514"/>
                <a:gd name="connsiteX83" fmla="*/ 2144932 w 4420656"/>
                <a:gd name="connsiteY83" fmla="*/ 1213 h 5495514"/>
                <a:gd name="connsiteX84" fmla="*/ 2372788 w 4420656"/>
                <a:gd name="connsiteY84" fmla="*/ 7248 h 5495514"/>
                <a:gd name="connsiteX85" fmla="*/ 3204384 w 4420656"/>
                <a:gd name="connsiteY85" fmla="*/ 292570 h 5495514"/>
                <a:gd name="connsiteX86" fmla="*/ 3850490 w 4420656"/>
                <a:gd name="connsiteY86" fmla="*/ 906822 h 5495514"/>
                <a:gd name="connsiteX87" fmla="*/ 4270022 w 4420656"/>
                <a:gd name="connsiteY87" fmla="*/ 1749082 h 5495514"/>
                <a:gd name="connsiteX88" fmla="*/ 4420656 w 4420656"/>
                <a:gd name="connsiteY88" fmla="*/ 2748332 h 5495514"/>
                <a:gd name="connsiteX89" fmla="*/ 4270022 w 4420656"/>
                <a:gd name="connsiteY89" fmla="*/ 3747582 h 5495514"/>
                <a:gd name="connsiteX90" fmla="*/ 3850490 w 4420656"/>
                <a:gd name="connsiteY90" fmla="*/ 4589842 h 5495514"/>
                <a:gd name="connsiteX91" fmla="*/ 3204384 w 4420656"/>
                <a:gd name="connsiteY91" fmla="*/ 5201603 h 5495514"/>
                <a:gd name="connsiteX92" fmla="*/ 2372788 w 4420656"/>
                <a:gd name="connsiteY92" fmla="*/ 5488170 h 5495514"/>
                <a:gd name="connsiteX93" fmla="*/ 1492641 w 4420656"/>
                <a:gd name="connsiteY93" fmla="*/ 5347378 h 5495514"/>
                <a:gd name="connsiteX94" fmla="*/ 733249 w 4420656"/>
                <a:gd name="connsiteY94" fmla="*/ 4791686 h 5495514"/>
                <a:gd name="connsiteX95" fmla="*/ 200430 w 4420656"/>
                <a:gd name="connsiteY95" fmla="*/ 3892112 h 5495514"/>
                <a:gd name="connsiteX96" fmla="*/ 0 w 4420656"/>
                <a:gd name="connsiteY96" fmla="*/ 2748332 h 5495514"/>
                <a:gd name="connsiteX97" fmla="*/ 200430 w 4420656"/>
                <a:gd name="connsiteY97" fmla="*/ 1603307 h 5495514"/>
                <a:gd name="connsiteX98" fmla="*/ 733249 w 4420656"/>
                <a:gd name="connsiteY98" fmla="*/ 703733 h 5495514"/>
                <a:gd name="connsiteX99" fmla="*/ 1492641 w 4420656"/>
                <a:gd name="connsiteY99" fmla="*/ 148040 h 5495514"/>
                <a:gd name="connsiteX100" fmla="*/ 2144932 w 4420656"/>
                <a:gd name="connsiteY100" fmla="*/ 1213 h 549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420656" h="5495514">
                  <a:moveTo>
                    <a:pt x="2376690" y="1834736"/>
                  </a:moveTo>
                  <a:cubicBezTo>
                    <a:pt x="2477537" y="1837227"/>
                    <a:pt x="2573404" y="1865874"/>
                    <a:pt x="2659311" y="1914450"/>
                  </a:cubicBezTo>
                  <a:cubicBezTo>
                    <a:pt x="2719072" y="1946834"/>
                    <a:pt x="2772608" y="1989183"/>
                    <a:pt x="2822409" y="2040250"/>
                  </a:cubicBezTo>
                  <a:cubicBezTo>
                    <a:pt x="2844820" y="2062669"/>
                    <a:pt x="2867230" y="2087580"/>
                    <a:pt x="2885906" y="2113736"/>
                  </a:cubicBezTo>
                  <a:cubicBezTo>
                    <a:pt x="2950647" y="2194696"/>
                    <a:pt x="3001693" y="2293094"/>
                    <a:pt x="3037799" y="2400210"/>
                  </a:cubicBezTo>
                  <a:cubicBezTo>
                    <a:pt x="3072660" y="2507326"/>
                    <a:pt x="3091335" y="2624407"/>
                    <a:pt x="3091335" y="2747715"/>
                  </a:cubicBezTo>
                  <a:cubicBezTo>
                    <a:pt x="3091335" y="2871023"/>
                    <a:pt x="3072660" y="2988104"/>
                    <a:pt x="3037799" y="3095220"/>
                  </a:cubicBezTo>
                  <a:cubicBezTo>
                    <a:pt x="3001693" y="3203582"/>
                    <a:pt x="2950647" y="3299488"/>
                    <a:pt x="2885906" y="3382939"/>
                  </a:cubicBezTo>
                  <a:cubicBezTo>
                    <a:pt x="2822409" y="3465145"/>
                    <a:pt x="2745218" y="3532404"/>
                    <a:pt x="2659311" y="3582225"/>
                  </a:cubicBezTo>
                  <a:cubicBezTo>
                    <a:pt x="2573404" y="3629556"/>
                    <a:pt x="2477537" y="3658203"/>
                    <a:pt x="2376690" y="3660694"/>
                  </a:cubicBezTo>
                  <a:cubicBezTo>
                    <a:pt x="2275842" y="3664431"/>
                    <a:pt x="2178730" y="3640765"/>
                    <a:pt x="2089088" y="3597172"/>
                  </a:cubicBezTo>
                  <a:cubicBezTo>
                    <a:pt x="2021857" y="3563542"/>
                    <a:pt x="1959606" y="3518703"/>
                    <a:pt x="1903579" y="3463899"/>
                  </a:cubicBezTo>
                  <a:cubicBezTo>
                    <a:pt x="1898599" y="3458917"/>
                    <a:pt x="1893619" y="3453935"/>
                    <a:pt x="1888639" y="3447707"/>
                  </a:cubicBezTo>
                  <a:cubicBezTo>
                    <a:pt x="1876189" y="3435252"/>
                    <a:pt x="1863738" y="3421551"/>
                    <a:pt x="1851288" y="3407850"/>
                  </a:cubicBezTo>
                  <a:cubicBezTo>
                    <a:pt x="1851288" y="3406604"/>
                    <a:pt x="1850043" y="3405359"/>
                    <a:pt x="1850043" y="3404113"/>
                  </a:cubicBezTo>
                  <a:cubicBezTo>
                    <a:pt x="1817672" y="3366747"/>
                    <a:pt x="1789037" y="3324399"/>
                    <a:pt x="1762891" y="3279560"/>
                  </a:cubicBezTo>
                  <a:cubicBezTo>
                    <a:pt x="1759156" y="3272086"/>
                    <a:pt x="1755421" y="3265859"/>
                    <a:pt x="1751686" y="3258385"/>
                  </a:cubicBezTo>
                  <a:cubicBezTo>
                    <a:pt x="1747951" y="3253403"/>
                    <a:pt x="1745461" y="3247176"/>
                    <a:pt x="1741726" y="3240948"/>
                  </a:cubicBezTo>
                  <a:cubicBezTo>
                    <a:pt x="1739236" y="3234720"/>
                    <a:pt x="1735501" y="3228492"/>
                    <a:pt x="1731766" y="3222265"/>
                  </a:cubicBezTo>
                  <a:cubicBezTo>
                    <a:pt x="1724295" y="3206073"/>
                    <a:pt x="1716825" y="3188635"/>
                    <a:pt x="1710600" y="3172443"/>
                  </a:cubicBezTo>
                  <a:cubicBezTo>
                    <a:pt x="1701885" y="3152515"/>
                    <a:pt x="1693170" y="3132586"/>
                    <a:pt x="1686945" y="3111412"/>
                  </a:cubicBezTo>
                  <a:cubicBezTo>
                    <a:pt x="1678229" y="3090238"/>
                    <a:pt x="1673249" y="3069064"/>
                    <a:pt x="1667024" y="3047889"/>
                  </a:cubicBezTo>
                  <a:cubicBezTo>
                    <a:pt x="1663289" y="3034189"/>
                    <a:pt x="1659554" y="3021733"/>
                    <a:pt x="1657064" y="3009278"/>
                  </a:cubicBezTo>
                  <a:cubicBezTo>
                    <a:pt x="1655819" y="3005541"/>
                    <a:pt x="1654574" y="3001805"/>
                    <a:pt x="1653329" y="2999314"/>
                  </a:cubicBezTo>
                  <a:cubicBezTo>
                    <a:pt x="1635898" y="2918354"/>
                    <a:pt x="1625938" y="2834903"/>
                    <a:pt x="1625938" y="2747715"/>
                  </a:cubicBezTo>
                  <a:cubicBezTo>
                    <a:pt x="1625938" y="2643090"/>
                    <a:pt x="1639634" y="2542201"/>
                    <a:pt x="1667024" y="2448786"/>
                  </a:cubicBezTo>
                  <a:cubicBezTo>
                    <a:pt x="1673249" y="2426366"/>
                    <a:pt x="1678229" y="2405192"/>
                    <a:pt x="1686945" y="2384018"/>
                  </a:cubicBezTo>
                  <a:cubicBezTo>
                    <a:pt x="1693170" y="2362844"/>
                    <a:pt x="1701885" y="2342915"/>
                    <a:pt x="1710600" y="2322987"/>
                  </a:cubicBezTo>
                  <a:cubicBezTo>
                    <a:pt x="1746706" y="2235799"/>
                    <a:pt x="1794017" y="2157330"/>
                    <a:pt x="1850043" y="2090071"/>
                  </a:cubicBezTo>
                  <a:cubicBezTo>
                    <a:pt x="1918520" y="2007866"/>
                    <a:pt x="1999446" y="1941852"/>
                    <a:pt x="2089088" y="1898258"/>
                  </a:cubicBezTo>
                  <a:cubicBezTo>
                    <a:pt x="2178730" y="1854664"/>
                    <a:pt x="2275842" y="1830999"/>
                    <a:pt x="2376690" y="1834736"/>
                  </a:cubicBezTo>
                  <a:close/>
                  <a:moveTo>
                    <a:pt x="2375900" y="1376778"/>
                  </a:moveTo>
                  <a:cubicBezTo>
                    <a:pt x="2224045" y="1369300"/>
                    <a:pt x="2077168" y="1401704"/>
                    <a:pt x="1942739" y="1466512"/>
                  </a:cubicBezTo>
                  <a:cubicBezTo>
                    <a:pt x="1805820" y="1531320"/>
                    <a:pt x="1682593" y="1628532"/>
                    <a:pt x="1578037" y="1751916"/>
                  </a:cubicBezTo>
                  <a:cubicBezTo>
                    <a:pt x="1473480" y="1876547"/>
                    <a:pt x="1387595" y="2027350"/>
                    <a:pt x="1327848" y="2194355"/>
                  </a:cubicBezTo>
                  <a:cubicBezTo>
                    <a:pt x="1268102" y="2363852"/>
                    <a:pt x="1234495" y="2550798"/>
                    <a:pt x="1234495" y="2747715"/>
                  </a:cubicBezTo>
                  <a:cubicBezTo>
                    <a:pt x="1234495" y="2944631"/>
                    <a:pt x="1268102" y="3130330"/>
                    <a:pt x="1327848" y="3299828"/>
                  </a:cubicBezTo>
                  <a:cubicBezTo>
                    <a:pt x="1387595" y="3468079"/>
                    <a:pt x="1473480" y="3618882"/>
                    <a:pt x="1578037" y="3743513"/>
                  </a:cubicBezTo>
                  <a:cubicBezTo>
                    <a:pt x="1682593" y="3865651"/>
                    <a:pt x="1805820" y="3962863"/>
                    <a:pt x="1942739" y="4027671"/>
                  </a:cubicBezTo>
                  <a:cubicBezTo>
                    <a:pt x="2077168" y="4092478"/>
                    <a:pt x="2224045" y="4124882"/>
                    <a:pt x="2375900" y="4117405"/>
                  </a:cubicBezTo>
                  <a:cubicBezTo>
                    <a:pt x="2526511" y="4111173"/>
                    <a:pt x="2669654" y="4066306"/>
                    <a:pt x="2797860" y="3991528"/>
                  </a:cubicBezTo>
                  <a:cubicBezTo>
                    <a:pt x="2924821" y="3917996"/>
                    <a:pt x="3038090" y="3815799"/>
                    <a:pt x="3133933" y="3692414"/>
                  </a:cubicBezTo>
                  <a:cubicBezTo>
                    <a:pt x="3227287" y="3569030"/>
                    <a:pt x="3303215" y="3423212"/>
                    <a:pt x="3355493" y="3263685"/>
                  </a:cubicBezTo>
                  <a:cubicBezTo>
                    <a:pt x="3407771" y="3104158"/>
                    <a:pt x="3436400" y="2930921"/>
                    <a:pt x="3436400" y="2747715"/>
                  </a:cubicBezTo>
                  <a:cubicBezTo>
                    <a:pt x="3436400" y="2565754"/>
                    <a:pt x="3407771" y="2391271"/>
                    <a:pt x="3355493" y="2231744"/>
                  </a:cubicBezTo>
                  <a:cubicBezTo>
                    <a:pt x="3303215" y="2070970"/>
                    <a:pt x="3227287" y="1926399"/>
                    <a:pt x="3133933" y="1803015"/>
                  </a:cubicBezTo>
                  <a:cubicBezTo>
                    <a:pt x="3038090" y="1678384"/>
                    <a:pt x="2924821" y="1576187"/>
                    <a:pt x="2797860" y="1502655"/>
                  </a:cubicBezTo>
                  <a:cubicBezTo>
                    <a:pt x="2669654" y="1427877"/>
                    <a:pt x="2526511" y="1384256"/>
                    <a:pt x="2375900" y="1376778"/>
                  </a:cubicBezTo>
                  <a:close/>
                  <a:moveTo>
                    <a:pt x="2375900" y="919384"/>
                  </a:moveTo>
                  <a:cubicBezTo>
                    <a:pt x="2577545" y="931847"/>
                    <a:pt x="2766742" y="994162"/>
                    <a:pt x="2936023" y="1095113"/>
                  </a:cubicBezTo>
                  <a:cubicBezTo>
                    <a:pt x="3104060" y="1194818"/>
                    <a:pt x="3253426" y="1333158"/>
                    <a:pt x="3376653" y="1498916"/>
                  </a:cubicBezTo>
                  <a:cubicBezTo>
                    <a:pt x="3501125" y="1663429"/>
                    <a:pt x="3599458" y="1855360"/>
                    <a:pt x="3667917" y="2067232"/>
                  </a:cubicBezTo>
                  <a:cubicBezTo>
                    <a:pt x="3735132" y="2277857"/>
                    <a:pt x="3772473" y="2507178"/>
                    <a:pt x="3772473" y="2747715"/>
                  </a:cubicBezTo>
                  <a:cubicBezTo>
                    <a:pt x="3772473" y="2988252"/>
                    <a:pt x="3735132" y="3217572"/>
                    <a:pt x="3667917" y="3428197"/>
                  </a:cubicBezTo>
                  <a:cubicBezTo>
                    <a:pt x="3599458" y="3638823"/>
                    <a:pt x="3501125" y="3830754"/>
                    <a:pt x="3376653" y="3995267"/>
                  </a:cubicBezTo>
                  <a:cubicBezTo>
                    <a:pt x="3253426" y="4161025"/>
                    <a:pt x="3104060" y="4299365"/>
                    <a:pt x="2936023" y="4399070"/>
                  </a:cubicBezTo>
                  <a:cubicBezTo>
                    <a:pt x="2766742" y="4500020"/>
                    <a:pt x="2577545" y="4562336"/>
                    <a:pt x="2375900" y="4573552"/>
                  </a:cubicBezTo>
                  <a:cubicBezTo>
                    <a:pt x="2171767" y="4587262"/>
                    <a:pt x="1976346" y="4547380"/>
                    <a:pt x="1794617" y="4463878"/>
                  </a:cubicBezTo>
                  <a:cubicBezTo>
                    <a:pt x="1611644" y="4379129"/>
                    <a:pt x="1444852" y="4249513"/>
                    <a:pt x="1302954" y="4085001"/>
                  </a:cubicBezTo>
                  <a:cubicBezTo>
                    <a:pt x="1159811" y="3919242"/>
                    <a:pt x="1042808" y="3719833"/>
                    <a:pt x="961901" y="3493005"/>
                  </a:cubicBezTo>
                  <a:cubicBezTo>
                    <a:pt x="880995" y="3264931"/>
                    <a:pt x="834940" y="3013178"/>
                    <a:pt x="834940" y="2747715"/>
                  </a:cubicBezTo>
                  <a:cubicBezTo>
                    <a:pt x="834940" y="2482251"/>
                    <a:pt x="880995" y="2230498"/>
                    <a:pt x="961901" y="2002424"/>
                  </a:cubicBezTo>
                  <a:cubicBezTo>
                    <a:pt x="1042808" y="1775596"/>
                    <a:pt x="1159811" y="1574941"/>
                    <a:pt x="1302954" y="1407936"/>
                  </a:cubicBezTo>
                  <a:cubicBezTo>
                    <a:pt x="1444852" y="1244670"/>
                    <a:pt x="1611644" y="1115054"/>
                    <a:pt x="1794617" y="1030305"/>
                  </a:cubicBezTo>
                  <a:cubicBezTo>
                    <a:pt x="1976346" y="946803"/>
                    <a:pt x="2171767" y="908167"/>
                    <a:pt x="2375900" y="919384"/>
                  </a:cubicBezTo>
                  <a:close/>
                  <a:moveTo>
                    <a:pt x="2183174" y="461240"/>
                  </a:moveTo>
                  <a:cubicBezTo>
                    <a:pt x="1995505" y="471052"/>
                    <a:pt x="1814137" y="515906"/>
                    <a:pt x="1643274" y="591597"/>
                  </a:cubicBezTo>
                  <a:cubicBezTo>
                    <a:pt x="1410477" y="695011"/>
                    <a:pt x="1198843" y="854492"/>
                    <a:pt x="1019577" y="1060074"/>
                  </a:cubicBezTo>
                  <a:cubicBezTo>
                    <a:pt x="836576" y="1266901"/>
                    <a:pt x="687188" y="1519828"/>
                    <a:pt x="583860" y="1805150"/>
                  </a:cubicBezTo>
                  <a:cubicBezTo>
                    <a:pt x="479288" y="2094210"/>
                    <a:pt x="422023" y="2411926"/>
                    <a:pt x="422023" y="2748332"/>
                  </a:cubicBezTo>
                  <a:cubicBezTo>
                    <a:pt x="422023" y="3083492"/>
                    <a:pt x="479288" y="3403700"/>
                    <a:pt x="583860" y="3690268"/>
                  </a:cubicBezTo>
                  <a:cubicBezTo>
                    <a:pt x="687188" y="3975590"/>
                    <a:pt x="836576" y="4228518"/>
                    <a:pt x="1019577" y="4435345"/>
                  </a:cubicBezTo>
                  <a:cubicBezTo>
                    <a:pt x="1198843" y="4640926"/>
                    <a:pt x="1410477" y="4800408"/>
                    <a:pt x="1643274" y="4903821"/>
                  </a:cubicBezTo>
                  <a:cubicBezTo>
                    <a:pt x="1871092" y="5004743"/>
                    <a:pt x="2117583" y="5050843"/>
                    <a:pt x="2372788" y="5030908"/>
                  </a:cubicBezTo>
                  <a:cubicBezTo>
                    <a:pt x="2623014" y="5012219"/>
                    <a:pt x="2858301" y="4931232"/>
                    <a:pt x="3069935" y="4802899"/>
                  </a:cubicBezTo>
                  <a:cubicBezTo>
                    <a:pt x="3276589" y="4675813"/>
                    <a:pt x="3460835" y="4502626"/>
                    <a:pt x="3613958" y="4295799"/>
                  </a:cubicBezTo>
                  <a:cubicBezTo>
                    <a:pt x="3765836" y="4088971"/>
                    <a:pt x="3887837" y="3849750"/>
                    <a:pt x="3970001" y="3589347"/>
                  </a:cubicBezTo>
                  <a:cubicBezTo>
                    <a:pt x="4053409" y="3330190"/>
                    <a:pt x="4099471" y="3044868"/>
                    <a:pt x="4099471" y="2748332"/>
                  </a:cubicBezTo>
                  <a:cubicBezTo>
                    <a:pt x="4099471" y="2450551"/>
                    <a:pt x="4053409" y="2167721"/>
                    <a:pt x="3970001" y="1907318"/>
                  </a:cubicBezTo>
                  <a:cubicBezTo>
                    <a:pt x="3887837" y="1644423"/>
                    <a:pt x="3765836" y="1405201"/>
                    <a:pt x="3613958" y="1200866"/>
                  </a:cubicBezTo>
                  <a:cubicBezTo>
                    <a:pt x="3460835" y="992792"/>
                    <a:pt x="3276589" y="819606"/>
                    <a:pt x="3069935" y="692519"/>
                  </a:cubicBezTo>
                  <a:cubicBezTo>
                    <a:pt x="2858301" y="564186"/>
                    <a:pt x="2623014" y="483200"/>
                    <a:pt x="2372788" y="463265"/>
                  </a:cubicBezTo>
                  <a:cubicBezTo>
                    <a:pt x="2308987" y="458592"/>
                    <a:pt x="2245730" y="457970"/>
                    <a:pt x="2183174" y="461240"/>
                  </a:cubicBezTo>
                  <a:close/>
                  <a:moveTo>
                    <a:pt x="2144932" y="1213"/>
                  </a:moveTo>
                  <a:cubicBezTo>
                    <a:pt x="2220210" y="-1552"/>
                    <a:pt x="2296227" y="395"/>
                    <a:pt x="2372788" y="7248"/>
                  </a:cubicBezTo>
                  <a:cubicBezTo>
                    <a:pt x="2674055" y="34659"/>
                    <a:pt x="2954159" y="135581"/>
                    <a:pt x="3204384" y="292570"/>
                  </a:cubicBezTo>
                  <a:cubicBezTo>
                    <a:pt x="3450876" y="448313"/>
                    <a:pt x="3669979" y="657633"/>
                    <a:pt x="3850490" y="906822"/>
                  </a:cubicBezTo>
                  <a:cubicBezTo>
                    <a:pt x="4029756" y="1152274"/>
                    <a:pt x="4171675" y="1437596"/>
                    <a:pt x="4270022" y="1749082"/>
                  </a:cubicBezTo>
                  <a:cubicBezTo>
                    <a:pt x="4367125" y="2058077"/>
                    <a:pt x="4420656" y="2395729"/>
                    <a:pt x="4420656" y="2748332"/>
                  </a:cubicBezTo>
                  <a:cubicBezTo>
                    <a:pt x="4420656" y="3100935"/>
                    <a:pt x="4367125" y="3437341"/>
                    <a:pt x="4270022" y="3747582"/>
                  </a:cubicBezTo>
                  <a:cubicBezTo>
                    <a:pt x="4171675" y="4057823"/>
                    <a:pt x="4029756" y="4343145"/>
                    <a:pt x="3850490" y="4589842"/>
                  </a:cubicBezTo>
                  <a:cubicBezTo>
                    <a:pt x="3669979" y="4837786"/>
                    <a:pt x="3450876" y="5047105"/>
                    <a:pt x="3204384" y="5201603"/>
                  </a:cubicBezTo>
                  <a:cubicBezTo>
                    <a:pt x="2954159" y="5359837"/>
                    <a:pt x="2674055" y="5460759"/>
                    <a:pt x="2372788" y="5488170"/>
                  </a:cubicBezTo>
                  <a:cubicBezTo>
                    <a:pt x="2066542" y="5515581"/>
                    <a:pt x="1769010" y="5465743"/>
                    <a:pt x="1492641" y="5347378"/>
                  </a:cubicBezTo>
                  <a:cubicBezTo>
                    <a:pt x="1211292" y="5227767"/>
                    <a:pt x="953597" y="5037138"/>
                    <a:pt x="733249" y="4791686"/>
                  </a:cubicBezTo>
                  <a:cubicBezTo>
                    <a:pt x="510411" y="4542496"/>
                    <a:pt x="327410" y="4237239"/>
                    <a:pt x="200430" y="3892112"/>
                  </a:cubicBezTo>
                  <a:cubicBezTo>
                    <a:pt x="70960" y="3544492"/>
                    <a:pt x="0" y="3157003"/>
                    <a:pt x="0" y="2748332"/>
                  </a:cubicBezTo>
                  <a:cubicBezTo>
                    <a:pt x="0" y="2339661"/>
                    <a:pt x="70960" y="1952172"/>
                    <a:pt x="200430" y="1603307"/>
                  </a:cubicBezTo>
                  <a:cubicBezTo>
                    <a:pt x="327410" y="1258179"/>
                    <a:pt x="510411" y="951676"/>
                    <a:pt x="733249" y="703733"/>
                  </a:cubicBezTo>
                  <a:cubicBezTo>
                    <a:pt x="953597" y="457035"/>
                    <a:pt x="1211292" y="267651"/>
                    <a:pt x="1492641" y="148040"/>
                  </a:cubicBezTo>
                  <a:cubicBezTo>
                    <a:pt x="1699918" y="60201"/>
                    <a:pt x="1919099" y="9506"/>
                    <a:pt x="2144932" y="12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04E7851-177D-6843-9881-F5EE8C619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377" y="3631066"/>
              <a:ext cx="2482664" cy="5775396"/>
            </a:xfrm>
            <a:custGeom>
              <a:avLst/>
              <a:gdLst>
                <a:gd name="T0" fmla="*/ 349 w 1877"/>
                <a:gd name="T1" fmla="*/ 2185 h 4370"/>
                <a:gd name="T2" fmla="*/ 351 w 1877"/>
                <a:gd name="T3" fmla="*/ 2080 h 4370"/>
                <a:gd name="T4" fmla="*/ 364 w 1877"/>
                <a:gd name="T5" fmla="*/ 1903 h 4370"/>
                <a:gd name="T6" fmla="*/ 383 w 1877"/>
                <a:gd name="T7" fmla="*/ 1750 h 4370"/>
                <a:gd name="T8" fmla="*/ 415 w 1877"/>
                <a:gd name="T9" fmla="*/ 1588 h 4370"/>
                <a:gd name="T10" fmla="*/ 438 w 1877"/>
                <a:gd name="T11" fmla="*/ 1493 h 4370"/>
                <a:gd name="T12" fmla="*/ 485 w 1877"/>
                <a:gd name="T13" fmla="*/ 1337 h 4370"/>
                <a:gd name="T14" fmla="*/ 543 w 1877"/>
                <a:gd name="T15" fmla="*/ 1181 h 4370"/>
                <a:gd name="T16" fmla="*/ 616 w 1877"/>
                <a:gd name="T17" fmla="*/ 1021 h 4370"/>
                <a:gd name="T18" fmla="*/ 656 w 1877"/>
                <a:gd name="T19" fmla="*/ 945 h 4370"/>
                <a:gd name="T20" fmla="*/ 746 w 1877"/>
                <a:gd name="T21" fmla="*/ 795 h 4370"/>
                <a:gd name="T22" fmla="*/ 787 w 1877"/>
                <a:gd name="T23" fmla="*/ 734 h 4370"/>
                <a:gd name="T24" fmla="*/ 843 w 1877"/>
                <a:gd name="T25" fmla="*/ 658 h 4370"/>
                <a:gd name="T26" fmla="*/ 883 w 1877"/>
                <a:gd name="T27" fmla="*/ 608 h 4370"/>
                <a:gd name="T28" fmla="*/ 947 w 1877"/>
                <a:gd name="T29" fmla="*/ 534 h 4370"/>
                <a:gd name="T30" fmla="*/ 1004 w 1877"/>
                <a:gd name="T31" fmla="*/ 473 h 4370"/>
                <a:gd name="T32" fmla="*/ 1068 w 1877"/>
                <a:gd name="T33" fmla="*/ 411 h 4370"/>
                <a:gd name="T34" fmla="*/ 1115 w 1877"/>
                <a:gd name="T35" fmla="*/ 370 h 4370"/>
                <a:gd name="T36" fmla="*/ 1183 w 1877"/>
                <a:gd name="T37" fmla="*/ 315 h 4370"/>
                <a:gd name="T38" fmla="*/ 1238 w 1877"/>
                <a:gd name="T39" fmla="*/ 274 h 4370"/>
                <a:gd name="T40" fmla="*/ 1310 w 1877"/>
                <a:gd name="T41" fmla="*/ 224 h 4370"/>
                <a:gd name="T42" fmla="*/ 1359 w 1877"/>
                <a:gd name="T43" fmla="*/ 194 h 4370"/>
                <a:gd name="T44" fmla="*/ 1446 w 1877"/>
                <a:gd name="T45" fmla="*/ 146 h 4370"/>
                <a:gd name="T46" fmla="*/ 1507 w 1877"/>
                <a:gd name="T47" fmla="*/ 116 h 4370"/>
                <a:gd name="T48" fmla="*/ 1583 w 1877"/>
                <a:gd name="T49" fmla="*/ 84 h 4370"/>
                <a:gd name="T50" fmla="*/ 1638 w 1877"/>
                <a:gd name="T51" fmla="*/ 63 h 4370"/>
                <a:gd name="T52" fmla="*/ 1716 w 1877"/>
                <a:gd name="T53" fmla="*/ 37 h 4370"/>
                <a:gd name="T54" fmla="*/ 1780 w 1877"/>
                <a:gd name="T55" fmla="*/ 21 h 4370"/>
                <a:gd name="T56" fmla="*/ 1876 w 1877"/>
                <a:gd name="T57" fmla="*/ 0 h 4370"/>
                <a:gd name="T58" fmla="*/ 1422 w 1877"/>
                <a:gd name="T59" fmla="*/ 82 h 4370"/>
                <a:gd name="T60" fmla="*/ 1367 w 1877"/>
                <a:gd name="T61" fmla="*/ 96 h 4370"/>
                <a:gd name="T62" fmla="*/ 1289 w 1877"/>
                <a:gd name="T63" fmla="*/ 119 h 4370"/>
                <a:gd name="T64" fmla="*/ 1229 w 1877"/>
                <a:gd name="T65" fmla="*/ 140 h 4370"/>
                <a:gd name="T66" fmla="*/ 1175 w 1877"/>
                <a:gd name="T67" fmla="*/ 162 h 4370"/>
                <a:gd name="T68" fmla="*/ 1115 w 1877"/>
                <a:gd name="T69" fmla="*/ 189 h 4370"/>
                <a:gd name="T70" fmla="*/ 1038 w 1877"/>
                <a:gd name="T71" fmla="*/ 229 h 4370"/>
                <a:gd name="T72" fmla="*/ 985 w 1877"/>
                <a:gd name="T73" fmla="*/ 258 h 4370"/>
                <a:gd name="T74" fmla="*/ 922 w 1877"/>
                <a:gd name="T75" fmla="*/ 298 h 4370"/>
                <a:gd name="T76" fmla="*/ 883 w 1877"/>
                <a:gd name="T77" fmla="*/ 325 h 4370"/>
                <a:gd name="T78" fmla="*/ 819 w 1877"/>
                <a:gd name="T79" fmla="*/ 372 h 4370"/>
                <a:gd name="T80" fmla="*/ 771 w 1877"/>
                <a:gd name="T81" fmla="*/ 410 h 4370"/>
                <a:gd name="T82" fmla="*/ 706 w 1877"/>
                <a:gd name="T83" fmla="*/ 466 h 4370"/>
                <a:gd name="T84" fmla="*/ 655 w 1877"/>
                <a:gd name="T85" fmla="*/ 515 h 4370"/>
                <a:gd name="T86" fmla="*/ 613 w 1877"/>
                <a:gd name="T87" fmla="*/ 557 h 4370"/>
                <a:gd name="T88" fmla="*/ 553 w 1877"/>
                <a:gd name="T89" fmla="*/ 623 h 4370"/>
                <a:gd name="T90" fmla="*/ 496 w 1877"/>
                <a:gd name="T91" fmla="*/ 691 h 4370"/>
                <a:gd name="T92" fmla="*/ 457 w 1877"/>
                <a:gd name="T93" fmla="*/ 742 h 4370"/>
                <a:gd name="T94" fmla="*/ 415 w 1877"/>
                <a:gd name="T95" fmla="*/ 800 h 4370"/>
                <a:gd name="T96" fmla="*/ 383 w 1877"/>
                <a:gd name="T97" fmla="*/ 847 h 4370"/>
                <a:gd name="T98" fmla="*/ 301 w 1877"/>
                <a:gd name="T99" fmla="*/ 983 h 4370"/>
                <a:gd name="T100" fmla="*/ 263 w 1877"/>
                <a:gd name="T101" fmla="*/ 1055 h 4370"/>
                <a:gd name="T102" fmla="*/ 224 w 1877"/>
                <a:gd name="T103" fmla="*/ 1134 h 4370"/>
                <a:gd name="T104" fmla="*/ 163 w 1877"/>
                <a:gd name="T105" fmla="*/ 1281 h 4370"/>
                <a:gd name="T106" fmla="*/ 131 w 1877"/>
                <a:gd name="T107" fmla="*/ 1371 h 4370"/>
                <a:gd name="T108" fmla="*/ 106 w 1877"/>
                <a:gd name="T109" fmla="*/ 1447 h 4370"/>
                <a:gd name="T110" fmla="*/ 67 w 1877"/>
                <a:gd name="T111" fmla="*/ 1596 h 4370"/>
                <a:gd name="T112" fmla="*/ 50 w 1877"/>
                <a:gd name="T113" fmla="*/ 1673 h 4370"/>
                <a:gd name="T114" fmla="*/ 33 w 1877"/>
                <a:gd name="T115" fmla="*/ 1764 h 4370"/>
                <a:gd name="T116" fmla="*/ 14 w 1877"/>
                <a:gd name="T117" fmla="*/ 1912 h 4370"/>
                <a:gd name="T118" fmla="*/ 5 w 1877"/>
                <a:gd name="T119" fmla="*/ 2009 h 4370"/>
                <a:gd name="T120" fmla="*/ 0 w 1877"/>
                <a:gd name="T121" fmla="*/ 2110 h 4370"/>
                <a:gd name="T122" fmla="*/ 0 w 1877"/>
                <a:gd name="T123" fmla="*/ 2160 h 4370"/>
                <a:gd name="T124" fmla="*/ 447 w 1877"/>
                <a:gd name="T125" fmla="*/ 3614 h 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4370">
                  <a:moveTo>
                    <a:pt x="1291" y="4132"/>
                  </a:moveTo>
                  <a:lnTo>
                    <a:pt x="1291" y="4132"/>
                  </a:lnTo>
                  <a:cubicBezTo>
                    <a:pt x="1109" y="4011"/>
                    <a:pt x="944" y="3851"/>
                    <a:pt x="805" y="3659"/>
                  </a:cubicBezTo>
                  <a:lnTo>
                    <a:pt x="805" y="3659"/>
                  </a:lnTo>
                  <a:cubicBezTo>
                    <a:pt x="664" y="3466"/>
                    <a:pt x="550" y="3240"/>
                    <a:pt x="471" y="2992"/>
                  </a:cubicBezTo>
                  <a:lnTo>
                    <a:pt x="471" y="2992"/>
                  </a:lnTo>
                  <a:cubicBezTo>
                    <a:pt x="393" y="2742"/>
                    <a:pt x="349" y="2470"/>
                    <a:pt x="349" y="2185"/>
                  </a:cubicBezTo>
                  <a:lnTo>
                    <a:pt x="349" y="2185"/>
                  </a:lnTo>
                  <a:cubicBezTo>
                    <a:pt x="349" y="2167"/>
                    <a:pt x="349" y="2150"/>
                    <a:pt x="350" y="2132"/>
                  </a:cubicBezTo>
                  <a:lnTo>
                    <a:pt x="350" y="2132"/>
                  </a:lnTo>
                  <a:cubicBezTo>
                    <a:pt x="350" y="2132"/>
                    <a:pt x="350" y="2131"/>
                    <a:pt x="350" y="2130"/>
                  </a:cubicBezTo>
                  <a:lnTo>
                    <a:pt x="350" y="2130"/>
                  </a:lnTo>
                  <a:cubicBezTo>
                    <a:pt x="350" y="2114"/>
                    <a:pt x="350" y="2097"/>
                    <a:pt x="351" y="2080"/>
                  </a:cubicBezTo>
                  <a:lnTo>
                    <a:pt x="351" y="2080"/>
                  </a:lnTo>
                  <a:cubicBezTo>
                    <a:pt x="352" y="2055"/>
                    <a:pt x="353" y="2029"/>
                    <a:pt x="355" y="2004"/>
                  </a:cubicBezTo>
                  <a:lnTo>
                    <a:pt x="355" y="2004"/>
                  </a:lnTo>
                  <a:cubicBezTo>
                    <a:pt x="355" y="1999"/>
                    <a:pt x="356" y="1993"/>
                    <a:pt x="356" y="1988"/>
                  </a:cubicBezTo>
                  <a:lnTo>
                    <a:pt x="356" y="1988"/>
                  </a:lnTo>
                  <a:cubicBezTo>
                    <a:pt x="358" y="1964"/>
                    <a:pt x="360" y="1939"/>
                    <a:pt x="362" y="1914"/>
                  </a:cubicBezTo>
                  <a:lnTo>
                    <a:pt x="362" y="1914"/>
                  </a:lnTo>
                  <a:cubicBezTo>
                    <a:pt x="362" y="1910"/>
                    <a:pt x="363" y="1907"/>
                    <a:pt x="364" y="1903"/>
                  </a:cubicBezTo>
                  <a:lnTo>
                    <a:pt x="364" y="1903"/>
                  </a:lnTo>
                  <a:cubicBezTo>
                    <a:pt x="366" y="1879"/>
                    <a:pt x="369" y="1855"/>
                    <a:pt x="372" y="1831"/>
                  </a:cubicBezTo>
                  <a:lnTo>
                    <a:pt x="372" y="1831"/>
                  </a:lnTo>
                  <a:cubicBezTo>
                    <a:pt x="372" y="1829"/>
                    <a:pt x="372" y="1826"/>
                    <a:pt x="373" y="1824"/>
                  </a:cubicBezTo>
                  <a:lnTo>
                    <a:pt x="373" y="1824"/>
                  </a:lnTo>
                  <a:cubicBezTo>
                    <a:pt x="376" y="1799"/>
                    <a:pt x="380" y="1774"/>
                    <a:pt x="383" y="1750"/>
                  </a:cubicBezTo>
                  <a:lnTo>
                    <a:pt x="383" y="1750"/>
                  </a:lnTo>
                  <a:cubicBezTo>
                    <a:pt x="384" y="1746"/>
                    <a:pt x="385" y="1741"/>
                    <a:pt x="386" y="1736"/>
                  </a:cubicBezTo>
                  <a:lnTo>
                    <a:pt x="386" y="1736"/>
                  </a:lnTo>
                  <a:cubicBezTo>
                    <a:pt x="390" y="1711"/>
                    <a:pt x="394" y="1688"/>
                    <a:pt x="399" y="1663"/>
                  </a:cubicBezTo>
                  <a:lnTo>
                    <a:pt x="399" y="1663"/>
                  </a:lnTo>
                  <a:cubicBezTo>
                    <a:pt x="399" y="1661"/>
                    <a:pt x="400" y="1658"/>
                    <a:pt x="400" y="1656"/>
                  </a:cubicBezTo>
                  <a:lnTo>
                    <a:pt x="400" y="1656"/>
                  </a:lnTo>
                  <a:cubicBezTo>
                    <a:pt x="405" y="1633"/>
                    <a:pt x="410" y="1611"/>
                    <a:pt x="415" y="1588"/>
                  </a:cubicBezTo>
                  <a:lnTo>
                    <a:pt x="415" y="1588"/>
                  </a:lnTo>
                  <a:cubicBezTo>
                    <a:pt x="416" y="1584"/>
                    <a:pt x="416" y="1581"/>
                    <a:pt x="418" y="1577"/>
                  </a:cubicBezTo>
                  <a:lnTo>
                    <a:pt x="418" y="1577"/>
                  </a:lnTo>
                  <a:cubicBezTo>
                    <a:pt x="422" y="1554"/>
                    <a:pt x="429" y="1531"/>
                    <a:pt x="434" y="1507"/>
                  </a:cubicBezTo>
                  <a:lnTo>
                    <a:pt x="434" y="1507"/>
                  </a:lnTo>
                  <a:cubicBezTo>
                    <a:pt x="435" y="1503"/>
                    <a:pt x="437" y="1498"/>
                    <a:pt x="438" y="1493"/>
                  </a:cubicBezTo>
                  <a:lnTo>
                    <a:pt x="438" y="1493"/>
                  </a:lnTo>
                  <a:cubicBezTo>
                    <a:pt x="445" y="1470"/>
                    <a:pt x="451" y="1447"/>
                    <a:pt x="457" y="1424"/>
                  </a:cubicBezTo>
                  <a:lnTo>
                    <a:pt x="457" y="1424"/>
                  </a:lnTo>
                  <a:cubicBezTo>
                    <a:pt x="458" y="1423"/>
                    <a:pt x="458" y="1422"/>
                    <a:pt x="458" y="1422"/>
                  </a:cubicBezTo>
                  <a:lnTo>
                    <a:pt x="458" y="1422"/>
                  </a:lnTo>
                  <a:cubicBezTo>
                    <a:pt x="466" y="1395"/>
                    <a:pt x="474" y="1370"/>
                    <a:pt x="482" y="1344"/>
                  </a:cubicBezTo>
                  <a:lnTo>
                    <a:pt x="482" y="1344"/>
                  </a:lnTo>
                  <a:cubicBezTo>
                    <a:pt x="484" y="1342"/>
                    <a:pt x="484" y="1339"/>
                    <a:pt x="485" y="1337"/>
                  </a:cubicBezTo>
                  <a:lnTo>
                    <a:pt x="485" y="1337"/>
                  </a:lnTo>
                  <a:cubicBezTo>
                    <a:pt x="493" y="1312"/>
                    <a:pt x="502" y="1287"/>
                    <a:pt x="511" y="1263"/>
                  </a:cubicBezTo>
                  <a:lnTo>
                    <a:pt x="511" y="1263"/>
                  </a:lnTo>
                  <a:cubicBezTo>
                    <a:pt x="512" y="1259"/>
                    <a:pt x="514" y="1255"/>
                    <a:pt x="515" y="1252"/>
                  </a:cubicBezTo>
                  <a:lnTo>
                    <a:pt x="515" y="1252"/>
                  </a:lnTo>
                  <a:cubicBezTo>
                    <a:pt x="524" y="1228"/>
                    <a:pt x="534" y="1205"/>
                    <a:pt x="543" y="1181"/>
                  </a:cubicBezTo>
                  <a:lnTo>
                    <a:pt x="543" y="1181"/>
                  </a:lnTo>
                  <a:cubicBezTo>
                    <a:pt x="545" y="1177"/>
                    <a:pt x="546" y="1173"/>
                    <a:pt x="548" y="1170"/>
                  </a:cubicBezTo>
                  <a:lnTo>
                    <a:pt x="548" y="1170"/>
                  </a:lnTo>
                  <a:cubicBezTo>
                    <a:pt x="557" y="1147"/>
                    <a:pt x="567" y="1123"/>
                    <a:pt x="578" y="1100"/>
                  </a:cubicBezTo>
                  <a:lnTo>
                    <a:pt x="578" y="1100"/>
                  </a:lnTo>
                  <a:cubicBezTo>
                    <a:pt x="579" y="1097"/>
                    <a:pt x="581" y="1095"/>
                    <a:pt x="582" y="1091"/>
                  </a:cubicBezTo>
                  <a:lnTo>
                    <a:pt x="582" y="1091"/>
                  </a:lnTo>
                  <a:cubicBezTo>
                    <a:pt x="593" y="1068"/>
                    <a:pt x="604" y="1044"/>
                    <a:pt x="616" y="1021"/>
                  </a:cubicBezTo>
                  <a:lnTo>
                    <a:pt x="616" y="1021"/>
                  </a:lnTo>
                  <a:lnTo>
                    <a:pt x="617" y="1019"/>
                  </a:lnTo>
                  <a:lnTo>
                    <a:pt x="617" y="1019"/>
                  </a:lnTo>
                  <a:cubicBezTo>
                    <a:pt x="629" y="995"/>
                    <a:pt x="641" y="972"/>
                    <a:pt x="653" y="949"/>
                  </a:cubicBezTo>
                  <a:lnTo>
                    <a:pt x="653" y="949"/>
                  </a:lnTo>
                  <a:cubicBezTo>
                    <a:pt x="654" y="948"/>
                    <a:pt x="655" y="946"/>
                    <a:pt x="656" y="945"/>
                  </a:cubicBezTo>
                  <a:lnTo>
                    <a:pt x="656" y="945"/>
                  </a:lnTo>
                  <a:cubicBezTo>
                    <a:pt x="668" y="923"/>
                    <a:pt x="681" y="901"/>
                    <a:pt x="693" y="879"/>
                  </a:cubicBezTo>
                  <a:lnTo>
                    <a:pt x="693" y="879"/>
                  </a:lnTo>
                  <a:cubicBezTo>
                    <a:pt x="695" y="876"/>
                    <a:pt x="697" y="873"/>
                    <a:pt x="699" y="870"/>
                  </a:cubicBezTo>
                  <a:lnTo>
                    <a:pt x="699" y="870"/>
                  </a:lnTo>
                  <a:cubicBezTo>
                    <a:pt x="711" y="849"/>
                    <a:pt x="724" y="829"/>
                    <a:pt x="737" y="809"/>
                  </a:cubicBezTo>
                  <a:lnTo>
                    <a:pt x="737" y="809"/>
                  </a:lnTo>
                  <a:cubicBezTo>
                    <a:pt x="740" y="804"/>
                    <a:pt x="743" y="800"/>
                    <a:pt x="746" y="795"/>
                  </a:cubicBezTo>
                  <a:lnTo>
                    <a:pt x="746" y="795"/>
                  </a:lnTo>
                  <a:cubicBezTo>
                    <a:pt x="751" y="787"/>
                    <a:pt x="756" y="780"/>
                    <a:pt x="761" y="773"/>
                  </a:cubicBezTo>
                  <a:lnTo>
                    <a:pt x="761" y="773"/>
                  </a:lnTo>
                  <a:cubicBezTo>
                    <a:pt x="764" y="767"/>
                    <a:pt x="768" y="761"/>
                    <a:pt x="772" y="756"/>
                  </a:cubicBezTo>
                  <a:lnTo>
                    <a:pt x="772" y="756"/>
                  </a:lnTo>
                  <a:cubicBezTo>
                    <a:pt x="777" y="748"/>
                    <a:pt x="782" y="741"/>
                    <a:pt x="787" y="734"/>
                  </a:cubicBezTo>
                  <a:lnTo>
                    <a:pt x="787" y="734"/>
                  </a:lnTo>
                  <a:cubicBezTo>
                    <a:pt x="791" y="728"/>
                    <a:pt x="795" y="723"/>
                    <a:pt x="799" y="717"/>
                  </a:cubicBezTo>
                  <a:lnTo>
                    <a:pt x="799" y="717"/>
                  </a:lnTo>
                  <a:cubicBezTo>
                    <a:pt x="804" y="710"/>
                    <a:pt x="809" y="702"/>
                    <a:pt x="815" y="696"/>
                  </a:cubicBezTo>
                  <a:lnTo>
                    <a:pt x="815" y="696"/>
                  </a:lnTo>
                  <a:cubicBezTo>
                    <a:pt x="819" y="690"/>
                    <a:pt x="822" y="685"/>
                    <a:pt x="827" y="680"/>
                  </a:cubicBezTo>
                  <a:lnTo>
                    <a:pt x="827" y="680"/>
                  </a:lnTo>
                  <a:cubicBezTo>
                    <a:pt x="832" y="672"/>
                    <a:pt x="838" y="665"/>
                    <a:pt x="843" y="658"/>
                  </a:cubicBezTo>
                  <a:lnTo>
                    <a:pt x="843" y="658"/>
                  </a:lnTo>
                  <a:cubicBezTo>
                    <a:pt x="847" y="653"/>
                    <a:pt x="850" y="648"/>
                    <a:pt x="855" y="643"/>
                  </a:cubicBezTo>
                  <a:lnTo>
                    <a:pt x="855" y="643"/>
                  </a:lnTo>
                  <a:cubicBezTo>
                    <a:pt x="861" y="636"/>
                    <a:pt x="867" y="628"/>
                    <a:pt x="872" y="620"/>
                  </a:cubicBezTo>
                  <a:lnTo>
                    <a:pt x="872" y="620"/>
                  </a:lnTo>
                  <a:cubicBezTo>
                    <a:pt x="876" y="616"/>
                    <a:pt x="880" y="612"/>
                    <a:pt x="883" y="608"/>
                  </a:cubicBezTo>
                  <a:lnTo>
                    <a:pt x="883" y="608"/>
                  </a:lnTo>
                  <a:cubicBezTo>
                    <a:pt x="891" y="598"/>
                    <a:pt x="898" y="589"/>
                    <a:pt x="906" y="581"/>
                  </a:cubicBezTo>
                  <a:lnTo>
                    <a:pt x="906" y="581"/>
                  </a:lnTo>
                  <a:cubicBezTo>
                    <a:pt x="908" y="578"/>
                    <a:pt x="911" y="575"/>
                    <a:pt x="913" y="573"/>
                  </a:cubicBezTo>
                  <a:lnTo>
                    <a:pt x="913" y="573"/>
                  </a:lnTo>
                  <a:cubicBezTo>
                    <a:pt x="923" y="561"/>
                    <a:pt x="933" y="550"/>
                    <a:pt x="943" y="539"/>
                  </a:cubicBezTo>
                  <a:lnTo>
                    <a:pt x="943" y="539"/>
                  </a:lnTo>
                  <a:cubicBezTo>
                    <a:pt x="944" y="537"/>
                    <a:pt x="946" y="535"/>
                    <a:pt x="947" y="534"/>
                  </a:cubicBezTo>
                  <a:lnTo>
                    <a:pt x="947" y="534"/>
                  </a:lnTo>
                  <a:cubicBezTo>
                    <a:pt x="956" y="524"/>
                    <a:pt x="965" y="515"/>
                    <a:pt x="974" y="505"/>
                  </a:cubicBezTo>
                  <a:lnTo>
                    <a:pt x="974" y="505"/>
                  </a:lnTo>
                  <a:cubicBezTo>
                    <a:pt x="976" y="502"/>
                    <a:pt x="980" y="498"/>
                    <a:pt x="984" y="495"/>
                  </a:cubicBezTo>
                  <a:lnTo>
                    <a:pt x="984" y="495"/>
                  </a:lnTo>
                  <a:cubicBezTo>
                    <a:pt x="991" y="488"/>
                    <a:pt x="997" y="481"/>
                    <a:pt x="1004" y="473"/>
                  </a:cubicBezTo>
                  <a:lnTo>
                    <a:pt x="1004" y="473"/>
                  </a:lnTo>
                  <a:cubicBezTo>
                    <a:pt x="1008" y="469"/>
                    <a:pt x="1013" y="465"/>
                    <a:pt x="1016" y="461"/>
                  </a:cubicBezTo>
                  <a:lnTo>
                    <a:pt x="1016" y="461"/>
                  </a:lnTo>
                  <a:cubicBezTo>
                    <a:pt x="1023" y="455"/>
                    <a:pt x="1030" y="449"/>
                    <a:pt x="1037" y="442"/>
                  </a:cubicBezTo>
                  <a:lnTo>
                    <a:pt x="1037" y="442"/>
                  </a:lnTo>
                  <a:cubicBezTo>
                    <a:pt x="1041" y="438"/>
                    <a:pt x="1045" y="434"/>
                    <a:pt x="1049" y="430"/>
                  </a:cubicBezTo>
                  <a:lnTo>
                    <a:pt x="1049" y="430"/>
                  </a:lnTo>
                  <a:cubicBezTo>
                    <a:pt x="1055" y="424"/>
                    <a:pt x="1062" y="418"/>
                    <a:pt x="1068" y="411"/>
                  </a:cubicBezTo>
                  <a:lnTo>
                    <a:pt x="1068" y="411"/>
                  </a:lnTo>
                  <a:cubicBezTo>
                    <a:pt x="1073" y="408"/>
                    <a:pt x="1077" y="403"/>
                    <a:pt x="1082" y="399"/>
                  </a:cubicBezTo>
                  <a:lnTo>
                    <a:pt x="1082" y="399"/>
                  </a:lnTo>
                  <a:cubicBezTo>
                    <a:pt x="1088" y="394"/>
                    <a:pt x="1095" y="388"/>
                    <a:pt x="1101" y="382"/>
                  </a:cubicBezTo>
                  <a:lnTo>
                    <a:pt x="1101" y="382"/>
                  </a:lnTo>
                  <a:cubicBezTo>
                    <a:pt x="1106" y="378"/>
                    <a:pt x="1111" y="374"/>
                    <a:pt x="1115" y="370"/>
                  </a:cubicBezTo>
                  <a:lnTo>
                    <a:pt x="1115" y="370"/>
                  </a:lnTo>
                  <a:cubicBezTo>
                    <a:pt x="1122" y="364"/>
                    <a:pt x="1128" y="359"/>
                    <a:pt x="1134" y="354"/>
                  </a:cubicBezTo>
                  <a:lnTo>
                    <a:pt x="1134" y="354"/>
                  </a:lnTo>
                  <a:cubicBezTo>
                    <a:pt x="1139" y="350"/>
                    <a:pt x="1144" y="346"/>
                    <a:pt x="1149" y="342"/>
                  </a:cubicBezTo>
                  <a:lnTo>
                    <a:pt x="1149" y="342"/>
                  </a:lnTo>
                  <a:cubicBezTo>
                    <a:pt x="1155" y="337"/>
                    <a:pt x="1162" y="331"/>
                    <a:pt x="1169" y="326"/>
                  </a:cubicBezTo>
                  <a:lnTo>
                    <a:pt x="1169" y="326"/>
                  </a:lnTo>
                  <a:cubicBezTo>
                    <a:pt x="1174" y="322"/>
                    <a:pt x="1178" y="318"/>
                    <a:pt x="1183" y="315"/>
                  </a:cubicBezTo>
                  <a:lnTo>
                    <a:pt x="1183" y="315"/>
                  </a:lnTo>
                  <a:cubicBezTo>
                    <a:pt x="1189" y="309"/>
                    <a:pt x="1196" y="304"/>
                    <a:pt x="1203" y="299"/>
                  </a:cubicBezTo>
                  <a:lnTo>
                    <a:pt x="1203" y="299"/>
                  </a:lnTo>
                  <a:cubicBezTo>
                    <a:pt x="1208" y="296"/>
                    <a:pt x="1213" y="292"/>
                    <a:pt x="1217" y="288"/>
                  </a:cubicBezTo>
                  <a:lnTo>
                    <a:pt x="1217" y="288"/>
                  </a:lnTo>
                  <a:cubicBezTo>
                    <a:pt x="1224" y="284"/>
                    <a:pt x="1231" y="279"/>
                    <a:pt x="1238" y="274"/>
                  </a:cubicBezTo>
                  <a:lnTo>
                    <a:pt x="1238" y="274"/>
                  </a:lnTo>
                  <a:cubicBezTo>
                    <a:pt x="1243" y="270"/>
                    <a:pt x="1247" y="266"/>
                    <a:pt x="1253" y="263"/>
                  </a:cubicBezTo>
                  <a:lnTo>
                    <a:pt x="1253" y="263"/>
                  </a:lnTo>
                  <a:cubicBezTo>
                    <a:pt x="1260" y="258"/>
                    <a:pt x="1266" y="253"/>
                    <a:pt x="1273" y="249"/>
                  </a:cubicBezTo>
                  <a:lnTo>
                    <a:pt x="1273" y="249"/>
                  </a:lnTo>
                  <a:cubicBezTo>
                    <a:pt x="1278" y="246"/>
                    <a:pt x="1283" y="242"/>
                    <a:pt x="1288" y="239"/>
                  </a:cubicBezTo>
                  <a:lnTo>
                    <a:pt x="1288" y="239"/>
                  </a:lnTo>
                  <a:cubicBezTo>
                    <a:pt x="1296" y="234"/>
                    <a:pt x="1303" y="229"/>
                    <a:pt x="1310" y="224"/>
                  </a:cubicBezTo>
                  <a:lnTo>
                    <a:pt x="1310" y="224"/>
                  </a:lnTo>
                  <a:cubicBezTo>
                    <a:pt x="1315" y="221"/>
                    <a:pt x="1319" y="219"/>
                    <a:pt x="1323" y="216"/>
                  </a:cubicBezTo>
                  <a:lnTo>
                    <a:pt x="1323" y="216"/>
                  </a:lnTo>
                  <a:cubicBezTo>
                    <a:pt x="1333" y="210"/>
                    <a:pt x="1343" y="204"/>
                    <a:pt x="1353" y="198"/>
                  </a:cubicBezTo>
                  <a:lnTo>
                    <a:pt x="1353" y="198"/>
                  </a:lnTo>
                  <a:cubicBezTo>
                    <a:pt x="1355" y="197"/>
                    <a:pt x="1357" y="195"/>
                    <a:pt x="1359" y="194"/>
                  </a:cubicBezTo>
                  <a:lnTo>
                    <a:pt x="1359" y="194"/>
                  </a:lnTo>
                  <a:cubicBezTo>
                    <a:pt x="1371" y="187"/>
                    <a:pt x="1383" y="179"/>
                    <a:pt x="1395" y="173"/>
                  </a:cubicBezTo>
                  <a:lnTo>
                    <a:pt x="1395" y="173"/>
                  </a:lnTo>
                  <a:cubicBezTo>
                    <a:pt x="1399" y="171"/>
                    <a:pt x="1402" y="169"/>
                    <a:pt x="1405" y="167"/>
                  </a:cubicBezTo>
                  <a:lnTo>
                    <a:pt x="1405" y="167"/>
                  </a:lnTo>
                  <a:cubicBezTo>
                    <a:pt x="1414" y="162"/>
                    <a:pt x="1423" y="158"/>
                    <a:pt x="1433" y="153"/>
                  </a:cubicBezTo>
                  <a:lnTo>
                    <a:pt x="1433" y="153"/>
                  </a:lnTo>
                  <a:cubicBezTo>
                    <a:pt x="1437" y="151"/>
                    <a:pt x="1441" y="148"/>
                    <a:pt x="1446" y="146"/>
                  </a:cubicBezTo>
                  <a:lnTo>
                    <a:pt x="1446" y="146"/>
                  </a:lnTo>
                  <a:cubicBezTo>
                    <a:pt x="1453" y="142"/>
                    <a:pt x="1462" y="138"/>
                    <a:pt x="1469" y="134"/>
                  </a:cubicBezTo>
                  <a:lnTo>
                    <a:pt x="1469" y="134"/>
                  </a:lnTo>
                  <a:cubicBezTo>
                    <a:pt x="1474" y="131"/>
                    <a:pt x="1480" y="130"/>
                    <a:pt x="1485" y="127"/>
                  </a:cubicBezTo>
                  <a:lnTo>
                    <a:pt x="1485" y="127"/>
                  </a:lnTo>
                  <a:cubicBezTo>
                    <a:pt x="1492" y="123"/>
                    <a:pt x="1499" y="120"/>
                    <a:pt x="1507" y="116"/>
                  </a:cubicBezTo>
                  <a:lnTo>
                    <a:pt x="1507" y="116"/>
                  </a:lnTo>
                  <a:cubicBezTo>
                    <a:pt x="1512" y="114"/>
                    <a:pt x="1518" y="111"/>
                    <a:pt x="1523" y="109"/>
                  </a:cubicBezTo>
                  <a:lnTo>
                    <a:pt x="1523" y="109"/>
                  </a:lnTo>
                  <a:cubicBezTo>
                    <a:pt x="1530" y="106"/>
                    <a:pt x="1538" y="102"/>
                    <a:pt x="1545" y="99"/>
                  </a:cubicBezTo>
                  <a:lnTo>
                    <a:pt x="1545" y="99"/>
                  </a:lnTo>
                  <a:cubicBezTo>
                    <a:pt x="1551" y="97"/>
                    <a:pt x="1556" y="95"/>
                    <a:pt x="1561" y="92"/>
                  </a:cubicBezTo>
                  <a:lnTo>
                    <a:pt x="1561" y="92"/>
                  </a:lnTo>
                  <a:cubicBezTo>
                    <a:pt x="1568" y="89"/>
                    <a:pt x="1576" y="86"/>
                    <a:pt x="1583" y="84"/>
                  </a:cubicBezTo>
                  <a:lnTo>
                    <a:pt x="1583" y="84"/>
                  </a:lnTo>
                  <a:cubicBezTo>
                    <a:pt x="1589" y="81"/>
                    <a:pt x="1594" y="79"/>
                    <a:pt x="1600" y="77"/>
                  </a:cubicBezTo>
                  <a:lnTo>
                    <a:pt x="1600" y="77"/>
                  </a:lnTo>
                  <a:cubicBezTo>
                    <a:pt x="1607" y="74"/>
                    <a:pt x="1614" y="71"/>
                    <a:pt x="1622" y="69"/>
                  </a:cubicBezTo>
                  <a:lnTo>
                    <a:pt x="1622" y="69"/>
                  </a:lnTo>
                  <a:cubicBezTo>
                    <a:pt x="1627" y="67"/>
                    <a:pt x="1633" y="65"/>
                    <a:pt x="1638" y="63"/>
                  </a:cubicBezTo>
                  <a:lnTo>
                    <a:pt x="1638" y="63"/>
                  </a:lnTo>
                  <a:cubicBezTo>
                    <a:pt x="1646" y="60"/>
                    <a:pt x="1653" y="57"/>
                    <a:pt x="1661" y="55"/>
                  </a:cubicBezTo>
                  <a:lnTo>
                    <a:pt x="1661" y="55"/>
                  </a:lnTo>
                  <a:cubicBezTo>
                    <a:pt x="1666" y="53"/>
                    <a:pt x="1672" y="51"/>
                    <a:pt x="1677" y="49"/>
                  </a:cubicBezTo>
                  <a:lnTo>
                    <a:pt x="1677" y="49"/>
                  </a:lnTo>
                  <a:cubicBezTo>
                    <a:pt x="1685" y="47"/>
                    <a:pt x="1693" y="45"/>
                    <a:pt x="1700" y="43"/>
                  </a:cubicBezTo>
                  <a:lnTo>
                    <a:pt x="1700" y="43"/>
                  </a:lnTo>
                  <a:cubicBezTo>
                    <a:pt x="1705" y="41"/>
                    <a:pt x="1711" y="39"/>
                    <a:pt x="1716" y="37"/>
                  </a:cubicBezTo>
                  <a:lnTo>
                    <a:pt x="1716" y="37"/>
                  </a:lnTo>
                  <a:cubicBezTo>
                    <a:pt x="1725" y="35"/>
                    <a:pt x="1732" y="33"/>
                    <a:pt x="1740" y="31"/>
                  </a:cubicBezTo>
                  <a:lnTo>
                    <a:pt x="1740" y="31"/>
                  </a:lnTo>
                  <a:cubicBezTo>
                    <a:pt x="1745" y="29"/>
                    <a:pt x="1751" y="28"/>
                    <a:pt x="1756" y="27"/>
                  </a:cubicBezTo>
                  <a:lnTo>
                    <a:pt x="1756" y="27"/>
                  </a:lnTo>
                  <a:cubicBezTo>
                    <a:pt x="1764" y="24"/>
                    <a:pt x="1772" y="22"/>
                    <a:pt x="1780" y="21"/>
                  </a:cubicBezTo>
                  <a:lnTo>
                    <a:pt x="1780" y="21"/>
                  </a:lnTo>
                  <a:cubicBezTo>
                    <a:pt x="1785" y="19"/>
                    <a:pt x="1790" y="17"/>
                    <a:pt x="1796" y="16"/>
                  </a:cubicBezTo>
                  <a:lnTo>
                    <a:pt x="1796" y="16"/>
                  </a:lnTo>
                  <a:cubicBezTo>
                    <a:pt x="1805" y="15"/>
                    <a:pt x="1814" y="12"/>
                    <a:pt x="1823" y="11"/>
                  </a:cubicBezTo>
                  <a:lnTo>
                    <a:pt x="1823" y="11"/>
                  </a:lnTo>
                  <a:cubicBezTo>
                    <a:pt x="1827" y="10"/>
                    <a:pt x="1831" y="9"/>
                    <a:pt x="1836" y="8"/>
                  </a:cubicBezTo>
                  <a:lnTo>
                    <a:pt x="1836" y="8"/>
                  </a:lnTo>
                  <a:cubicBezTo>
                    <a:pt x="1849" y="5"/>
                    <a:pt x="1863" y="2"/>
                    <a:pt x="1876" y="0"/>
                  </a:cubicBezTo>
                  <a:lnTo>
                    <a:pt x="1501" y="65"/>
                  </a:lnTo>
                  <a:lnTo>
                    <a:pt x="1501" y="65"/>
                  </a:lnTo>
                  <a:cubicBezTo>
                    <a:pt x="1488" y="68"/>
                    <a:pt x="1474" y="70"/>
                    <a:pt x="1462" y="73"/>
                  </a:cubicBezTo>
                  <a:lnTo>
                    <a:pt x="1462" y="73"/>
                  </a:lnTo>
                  <a:cubicBezTo>
                    <a:pt x="1457" y="74"/>
                    <a:pt x="1453" y="75"/>
                    <a:pt x="1449" y="75"/>
                  </a:cubicBezTo>
                  <a:lnTo>
                    <a:pt x="1449" y="75"/>
                  </a:lnTo>
                  <a:cubicBezTo>
                    <a:pt x="1439" y="78"/>
                    <a:pt x="1431" y="79"/>
                    <a:pt x="1422" y="82"/>
                  </a:cubicBezTo>
                  <a:lnTo>
                    <a:pt x="1422" y="82"/>
                  </a:lnTo>
                  <a:cubicBezTo>
                    <a:pt x="1417" y="83"/>
                    <a:pt x="1412" y="84"/>
                    <a:pt x="1406" y="85"/>
                  </a:cubicBezTo>
                  <a:lnTo>
                    <a:pt x="1406" y="85"/>
                  </a:lnTo>
                  <a:cubicBezTo>
                    <a:pt x="1399" y="87"/>
                    <a:pt x="1391" y="89"/>
                    <a:pt x="1383" y="91"/>
                  </a:cubicBezTo>
                  <a:lnTo>
                    <a:pt x="1383" y="91"/>
                  </a:lnTo>
                  <a:cubicBezTo>
                    <a:pt x="1378" y="93"/>
                    <a:pt x="1372" y="94"/>
                    <a:pt x="1367" y="96"/>
                  </a:cubicBezTo>
                  <a:lnTo>
                    <a:pt x="1367" y="96"/>
                  </a:lnTo>
                  <a:cubicBezTo>
                    <a:pt x="1359" y="98"/>
                    <a:pt x="1352" y="100"/>
                    <a:pt x="1344" y="102"/>
                  </a:cubicBezTo>
                  <a:lnTo>
                    <a:pt x="1344" y="102"/>
                  </a:lnTo>
                  <a:cubicBezTo>
                    <a:pt x="1338" y="104"/>
                    <a:pt x="1333" y="105"/>
                    <a:pt x="1328" y="107"/>
                  </a:cubicBezTo>
                  <a:lnTo>
                    <a:pt x="1328" y="107"/>
                  </a:lnTo>
                  <a:cubicBezTo>
                    <a:pt x="1320" y="109"/>
                    <a:pt x="1313" y="112"/>
                    <a:pt x="1306" y="114"/>
                  </a:cubicBezTo>
                  <a:lnTo>
                    <a:pt x="1306" y="114"/>
                  </a:lnTo>
                  <a:cubicBezTo>
                    <a:pt x="1300" y="115"/>
                    <a:pt x="1295" y="117"/>
                    <a:pt x="1289" y="119"/>
                  </a:cubicBezTo>
                  <a:lnTo>
                    <a:pt x="1289" y="119"/>
                  </a:lnTo>
                  <a:cubicBezTo>
                    <a:pt x="1282" y="121"/>
                    <a:pt x="1274" y="124"/>
                    <a:pt x="1267" y="127"/>
                  </a:cubicBezTo>
                  <a:lnTo>
                    <a:pt x="1267" y="127"/>
                  </a:lnTo>
                  <a:cubicBezTo>
                    <a:pt x="1261" y="129"/>
                    <a:pt x="1256" y="131"/>
                    <a:pt x="1250" y="132"/>
                  </a:cubicBezTo>
                  <a:lnTo>
                    <a:pt x="1250" y="132"/>
                  </a:lnTo>
                  <a:cubicBezTo>
                    <a:pt x="1243" y="135"/>
                    <a:pt x="1236" y="138"/>
                    <a:pt x="1229" y="140"/>
                  </a:cubicBezTo>
                  <a:lnTo>
                    <a:pt x="1229" y="140"/>
                  </a:lnTo>
                  <a:cubicBezTo>
                    <a:pt x="1224" y="143"/>
                    <a:pt x="1218" y="145"/>
                    <a:pt x="1213" y="147"/>
                  </a:cubicBezTo>
                  <a:lnTo>
                    <a:pt x="1213" y="147"/>
                  </a:lnTo>
                  <a:cubicBezTo>
                    <a:pt x="1205" y="149"/>
                    <a:pt x="1198" y="153"/>
                    <a:pt x="1191" y="156"/>
                  </a:cubicBezTo>
                  <a:lnTo>
                    <a:pt x="1191" y="156"/>
                  </a:lnTo>
                  <a:cubicBezTo>
                    <a:pt x="1188" y="157"/>
                    <a:pt x="1184" y="158"/>
                    <a:pt x="1181" y="159"/>
                  </a:cubicBezTo>
                  <a:lnTo>
                    <a:pt x="1181" y="159"/>
                  </a:lnTo>
                  <a:cubicBezTo>
                    <a:pt x="1180" y="161"/>
                    <a:pt x="1177" y="161"/>
                    <a:pt x="1175" y="162"/>
                  </a:cubicBezTo>
                  <a:lnTo>
                    <a:pt x="1175" y="162"/>
                  </a:lnTo>
                  <a:cubicBezTo>
                    <a:pt x="1168" y="166"/>
                    <a:pt x="1161" y="169"/>
                    <a:pt x="1153" y="172"/>
                  </a:cubicBezTo>
                  <a:lnTo>
                    <a:pt x="1153" y="172"/>
                  </a:lnTo>
                  <a:cubicBezTo>
                    <a:pt x="1148" y="174"/>
                    <a:pt x="1143" y="177"/>
                    <a:pt x="1138" y="179"/>
                  </a:cubicBezTo>
                  <a:lnTo>
                    <a:pt x="1138" y="179"/>
                  </a:lnTo>
                  <a:cubicBezTo>
                    <a:pt x="1130" y="182"/>
                    <a:pt x="1123" y="186"/>
                    <a:pt x="1115" y="189"/>
                  </a:cubicBezTo>
                  <a:lnTo>
                    <a:pt x="1115" y="189"/>
                  </a:lnTo>
                  <a:cubicBezTo>
                    <a:pt x="1111" y="192"/>
                    <a:pt x="1106" y="194"/>
                    <a:pt x="1101" y="196"/>
                  </a:cubicBezTo>
                  <a:lnTo>
                    <a:pt x="1101" y="196"/>
                  </a:lnTo>
                  <a:cubicBezTo>
                    <a:pt x="1093" y="200"/>
                    <a:pt x="1085" y="204"/>
                    <a:pt x="1077" y="208"/>
                  </a:cubicBezTo>
                  <a:lnTo>
                    <a:pt x="1077" y="208"/>
                  </a:lnTo>
                  <a:cubicBezTo>
                    <a:pt x="1073" y="210"/>
                    <a:pt x="1069" y="212"/>
                    <a:pt x="1064" y="214"/>
                  </a:cubicBezTo>
                  <a:lnTo>
                    <a:pt x="1064" y="214"/>
                  </a:lnTo>
                  <a:cubicBezTo>
                    <a:pt x="1055" y="219"/>
                    <a:pt x="1046" y="224"/>
                    <a:pt x="1038" y="229"/>
                  </a:cubicBezTo>
                  <a:lnTo>
                    <a:pt x="1038" y="229"/>
                  </a:lnTo>
                  <a:cubicBezTo>
                    <a:pt x="1035" y="231"/>
                    <a:pt x="1031" y="232"/>
                    <a:pt x="1028" y="234"/>
                  </a:cubicBezTo>
                  <a:lnTo>
                    <a:pt x="1028" y="234"/>
                  </a:lnTo>
                  <a:cubicBezTo>
                    <a:pt x="1016" y="241"/>
                    <a:pt x="1004" y="247"/>
                    <a:pt x="992" y="255"/>
                  </a:cubicBezTo>
                  <a:lnTo>
                    <a:pt x="992" y="255"/>
                  </a:lnTo>
                  <a:cubicBezTo>
                    <a:pt x="990" y="256"/>
                    <a:pt x="987" y="257"/>
                    <a:pt x="985" y="258"/>
                  </a:cubicBezTo>
                  <a:lnTo>
                    <a:pt x="985" y="258"/>
                  </a:lnTo>
                  <a:cubicBezTo>
                    <a:pt x="976" y="264"/>
                    <a:pt x="966" y="270"/>
                    <a:pt x="957" y="276"/>
                  </a:cubicBezTo>
                  <a:lnTo>
                    <a:pt x="957" y="276"/>
                  </a:lnTo>
                  <a:cubicBezTo>
                    <a:pt x="953" y="279"/>
                    <a:pt x="948" y="281"/>
                    <a:pt x="944" y="284"/>
                  </a:cubicBezTo>
                  <a:lnTo>
                    <a:pt x="944" y="284"/>
                  </a:lnTo>
                  <a:cubicBezTo>
                    <a:pt x="938" y="288"/>
                    <a:pt x="932" y="292"/>
                    <a:pt x="925" y="296"/>
                  </a:cubicBezTo>
                  <a:lnTo>
                    <a:pt x="925" y="296"/>
                  </a:lnTo>
                  <a:cubicBezTo>
                    <a:pt x="924" y="297"/>
                    <a:pt x="923" y="298"/>
                    <a:pt x="922" y="298"/>
                  </a:cubicBezTo>
                  <a:lnTo>
                    <a:pt x="922" y="298"/>
                  </a:lnTo>
                  <a:cubicBezTo>
                    <a:pt x="917" y="301"/>
                    <a:pt x="912" y="305"/>
                    <a:pt x="907" y="308"/>
                  </a:cubicBezTo>
                  <a:lnTo>
                    <a:pt x="907" y="308"/>
                  </a:lnTo>
                  <a:cubicBezTo>
                    <a:pt x="901" y="313"/>
                    <a:pt x="894" y="317"/>
                    <a:pt x="887" y="322"/>
                  </a:cubicBezTo>
                  <a:lnTo>
                    <a:pt x="887" y="322"/>
                  </a:lnTo>
                  <a:cubicBezTo>
                    <a:pt x="886" y="323"/>
                    <a:pt x="885" y="324"/>
                    <a:pt x="883" y="325"/>
                  </a:cubicBezTo>
                  <a:lnTo>
                    <a:pt x="883" y="325"/>
                  </a:lnTo>
                  <a:cubicBezTo>
                    <a:pt x="880" y="327"/>
                    <a:pt x="876" y="329"/>
                    <a:pt x="872" y="332"/>
                  </a:cubicBezTo>
                  <a:lnTo>
                    <a:pt x="872" y="332"/>
                  </a:lnTo>
                  <a:cubicBezTo>
                    <a:pt x="866" y="337"/>
                    <a:pt x="860" y="342"/>
                    <a:pt x="853" y="346"/>
                  </a:cubicBezTo>
                  <a:lnTo>
                    <a:pt x="853" y="346"/>
                  </a:lnTo>
                  <a:cubicBezTo>
                    <a:pt x="848" y="350"/>
                    <a:pt x="843" y="354"/>
                    <a:pt x="838" y="357"/>
                  </a:cubicBezTo>
                  <a:lnTo>
                    <a:pt x="838" y="357"/>
                  </a:lnTo>
                  <a:cubicBezTo>
                    <a:pt x="831" y="362"/>
                    <a:pt x="825" y="367"/>
                    <a:pt x="819" y="372"/>
                  </a:cubicBezTo>
                  <a:lnTo>
                    <a:pt x="819" y="372"/>
                  </a:lnTo>
                  <a:cubicBezTo>
                    <a:pt x="814" y="376"/>
                    <a:pt x="809" y="379"/>
                    <a:pt x="804" y="383"/>
                  </a:cubicBezTo>
                  <a:lnTo>
                    <a:pt x="804" y="383"/>
                  </a:lnTo>
                  <a:cubicBezTo>
                    <a:pt x="798" y="388"/>
                    <a:pt x="792" y="394"/>
                    <a:pt x="785" y="399"/>
                  </a:cubicBezTo>
                  <a:lnTo>
                    <a:pt x="785" y="399"/>
                  </a:lnTo>
                  <a:cubicBezTo>
                    <a:pt x="781" y="402"/>
                    <a:pt x="776" y="406"/>
                    <a:pt x="771" y="410"/>
                  </a:cubicBezTo>
                  <a:lnTo>
                    <a:pt x="771" y="410"/>
                  </a:lnTo>
                  <a:cubicBezTo>
                    <a:pt x="765" y="415"/>
                    <a:pt x="758" y="420"/>
                    <a:pt x="752" y="426"/>
                  </a:cubicBezTo>
                  <a:lnTo>
                    <a:pt x="752" y="426"/>
                  </a:lnTo>
                  <a:cubicBezTo>
                    <a:pt x="748" y="430"/>
                    <a:pt x="743" y="434"/>
                    <a:pt x="739" y="438"/>
                  </a:cubicBezTo>
                  <a:lnTo>
                    <a:pt x="739" y="438"/>
                  </a:lnTo>
                  <a:cubicBezTo>
                    <a:pt x="732" y="443"/>
                    <a:pt x="726" y="449"/>
                    <a:pt x="720" y="454"/>
                  </a:cubicBezTo>
                  <a:lnTo>
                    <a:pt x="720" y="454"/>
                  </a:lnTo>
                  <a:cubicBezTo>
                    <a:pt x="715" y="458"/>
                    <a:pt x="710" y="462"/>
                    <a:pt x="706" y="466"/>
                  </a:cubicBezTo>
                  <a:lnTo>
                    <a:pt x="706" y="466"/>
                  </a:lnTo>
                  <a:cubicBezTo>
                    <a:pt x="699" y="472"/>
                    <a:pt x="693" y="478"/>
                    <a:pt x="687" y="484"/>
                  </a:cubicBezTo>
                  <a:lnTo>
                    <a:pt x="687" y="484"/>
                  </a:lnTo>
                  <a:cubicBezTo>
                    <a:pt x="683" y="488"/>
                    <a:pt x="679" y="492"/>
                    <a:pt x="674" y="496"/>
                  </a:cubicBezTo>
                  <a:lnTo>
                    <a:pt x="674" y="496"/>
                  </a:lnTo>
                  <a:cubicBezTo>
                    <a:pt x="668" y="502"/>
                    <a:pt x="662" y="509"/>
                    <a:pt x="655" y="515"/>
                  </a:cubicBezTo>
                  <a:lnTo>
                    <a:pt x="655" y="515"/>
                  </a:lnTo>
                  <a:cubicBezTo>
                    <a:pt x="651" y="518"/>
                    <a:pt x="647" y="522"/>
                    <a:pt x="643" y="526"/>
                  </a:cubicBezTo>
                  <a:lnTo>
                    <a:pt x="643" y="526"/>
                  </a:lnTo>
                  <a:cubicBezTo>
                    <a:pt x="636" y="533"/>
                    <a:pt x="630" y="540"/>
                    <a:pt x="623" y="547"/>
                  </a:cubicBezTo>
                  <a:lnTo>
                    <a:pt x="623" y="547"/>
                  </a:lnTo>
                  <a:cubicBezTo>
                    <a:pt x="620" y="550"/>
                    <a:pt x="617" y="552"/>
                    <a:pt x="614" y="556"/>
                  </a:cubicBezTo>
                  <a:lnTo>
                    <a:pt x="614" y="556"/>
                  </a:lnTo>
                  <a:lnTo>
                    <a:pt x="613" y="557"/>
                  </a:lnTo>
                  <a:lnTo>
                    <a:pt x="613" y="557"/>
                  </a:lnTo>
                  <a:cubicBezTo>
                    <a:pt x="604" y="567"/>
                    <a:pt x="595" y="576"/>
                    <a:pt x="587" y="585"/>
                  </a:cubicBezTo>
                  <a:lnTo>
                    <a:pt x="587" y="585"/>
                  </a:lnTo>
                  <a:cubicBezTo>
                    <a:pt x="586" y="586"/>
                    <a:pt x="584" y="588"/>
                    <a:pt x="583" y="589"/>
                  </a:cubicBezTo>
                  <a:lnTo>
                    <a:pt x="583" y="589"/>
                  </a:lnTo>
                  <a:cubicBezTo>
                    <a:pt x="573" y="600"/>
                    <a:pt x="563" y="611"/>
                    <a:pt x="553" y="623"/>
                  </a:cubicBezTo>
                  <a:lnTo>
                    <a:pt x="553" y="623"/>
                  </a:lnTo>
                  <a:cubicBezTo>
                    <a:pt x="551" y="625"/>
                    <a:pt x="548" y="628"/>
                    <a:pt x="547" y="630"/>
                  </a:cubicBezTo>
                  <a:lnTo>
                    <a:pt x="547" y="630"/>
                  </a:lnTo>
                  <a:cubicBezTo>
                    <a:pt x="539" y="639"/>
                    <a:pt x="531" y="648"/>
                    <a:pt x="525" y="657"/>
                  </a:cubicBezTo>
                  <a:lnTo>
                    <a:pt x="525" y="657"/>
                  </a:lnTo>
                  <a:cubicBezTo>
                    <a:pt x="521" y="661"/>
                    <a:pt x="517" y="665"/>
                    <a:pt x="514" y="670"/>
                  </a:cubicBezTo>
                  <a:lnTo>
                    <a:pt x="514" y="670"/>
                  </a:lnTo>
                  <a:cubicBezTo>
                    <a:pt x="508" y="676"/>
                    <a:pt x="502" y="683"/>
                    <a:pt x="496" y="691"/>
                  </a:cubicBezTo>
                  <a:lnTo>
                    <a:pt x="496" y="691"/>
                  </a:lnTo>
                  <a:cubicBezTo>
                    <a:pt x="492" y="696"/>
                    <a:pt x="488" y="701"/>
                    <a:pt x="485" y="706"/>
                  </a:cubicBezTo>
                  <a:lnTo>
                    <a:pt x="485" y="706"/>
                  </a:lnTo>
                  <a:cubicBezTo>
                    <a:pt x="479" y="713"/>
                    <a:pt x="474" y="719"/>
                    <a:pt x="468" y="726"/>
                  </a:cubicBezTo>
                  <a:lnTo>
                    <a:pt x="468" y="726"/>
                  </a:lnTo>
                  <a:cubicBezTo>
                    <a:pt x="464" y="732"/>
                    <a:pt x="461" y="737"/>
                    <a:pt x="457" y="742"/>
                  </a:cubicBezTo>
                  <a:lnTo>
                    <a:pt x="457" y="742"/>
                  </a:lnTo>
                  <a:cubicBezTo>
                    <a:pt x="453" y="746"/>
                    <a:pt x="450" y="751"/>
                    <a:pt x="447" y="756"/>
                  </a:cubicBezTo>
                  <a:lnTo>
                    <a:pt x="447" y="756"/>
                  </a:lnTo>
                  <a:cubicBezTo>
                    <a:pt x="445" y="758"/>
                    <a:pt x="443" y="761"/>
                    <a:pt x="441" y="763"/>
                  </a:cubicBezTo>
                  <a:lnTo>
                    <a:pt x="441" y="763"/>
                  </a:lnTo>
                  <a:cubicBezTo>
                    <a:pt x="438" y="768"/>
                    <a:pt x="434" y="774"/>
                    <a:pt x="430" y="780"/>
                  </a:cubicBezTo>
                  <a:lnTo>
                    <a:pt x="430" y="780"/>
                  </a:lnTo>
                  <a:cubicBezTo>
                    <a:pt x="425" y="786"/>
                    <a:pt x="420" y="793"/>
                    <a:pt x="415" y="800"/>
                  </a:cubicBezTo>
                  <a:lnTo>
                    <a:pt x="415" y="800"/>
                  </a:lnTo>
                  <a:cubicBezTo>
                    <a:pt x="411" y="806"/>
                    <a:pt x="407" y="811"/>
                    <a:pt x="403" y="817"/>
                  </a:cubicBezTo>
                  <a:lnTo>
                    <a:pt x="403" y="817"/>
                  </a:lnTo>
                  <a:cubicBezTo>
                    <a:pt x="399" y="824"/>
                    <a:pt x="394" y="831"/>
                    <a:pt x="389" y="838"/>
                  </a:cubicBezTo>
                  <a:lnTo>
                    <a:pt x="389" y="838"/>
                  </a:lnTo>
                  <a:cubicBezTo>
                    <a:pt x="387" y="841"/>
                    <a:pt x="385" y="844"/>
                    <a:pt x="383" y="847"/>
                  </a:cubicBezTo>
                  <a:lnTo>
                    <a:pt x="383" y="847"/>
                  </a:lnTo>
                  <a:cubicBezTo>
                    <a:pt x="382" y="849"/>
                    <a:pt x="382" y="850"/>
                    <a:pt x="380" y="852"/>
                  </a:cubicBezTo>
                  <a:lnTo>
                    <a:pt x="380" y="852"/>
                  </a:lnTo>
                  <a:cubicBezTo>
                    <a:pt x="367" y="871"/>
                    <a:pt x="355" y="891"/>
                    <a:pt x="343" y="911"/>
                  </a:cubicBezTo>
                  <a:lnTo>
                    <a:pt x="343" y="911"/>
                  </a:lnTo>
                  <a:cubicBezTo>
                    <a:pt x="341" y="914"/>
                    <a:pt x="339" y="917"/>
                    <a:pt x="337" y="920"/>
                  </a:cubicBezTo>
                  <a:lnTo>
                    <a:pt x="337" y="920"/>
                  </a:lnTo>
                  <a:cubicBezTo>
                    <a:pt x="325" y="941"/>
                    <a:pt x="313" y="962"/>
                    <a:pt x="301" y="983"/>
                  </a:cubicBezTo>
                  <a:lnTo>
                    <a:pt x="301" y="983"/>
                  </a:lnTo>
                  <a:cubicBezTo>
                    <a:pt x="301" y="984"/>
                    <a:pt x="301" y="984"/>
                    <a:pt x="300" y="985"/>
                  </a:cubicBezTo>
                  <a:lnTo>
                    <a:pt x="300" y="985"/>
                  </a:lnTo>
                  <a:cubicBezTo>
                    <a:pt x="299" y="986"/>
                    <a:pt x="299" y="987"/>
                    <a:pt x="298" y="988"/>
                  </a:cubicBezTo>
                  <a:lnTo>
                    <a:pt x="298" y="988"/>
                  </a:lnTo>
                  <a:cubicBezTo>
                    <a:pt x="286" y="1010"/>
                    <a:pt x="274" y="1033"/>
                    <a:pt x="263" y="1055"/>
                  </a:cubicBezTo>
                  <a:lnTo>
                    <a:pt x="263" y="1055"/>
                  </a:lnTo>
                  <a:cubicBezTo>
                    <a:pt x="262" y="1056"/>
                    <a:pt x="262" y="1057"/>
                    <a:pt x="262" y="1058"/>
                  </a:cubicBezTo>
                  <a:lnTo>
                    <a:pt x="262" y="1058"/>
                  </a:lnTo>
                  <a:cubicBezTo>
                    <a:pt x="250" y="1080"/>
                    <a:pt x="239" y="1102"/>
                    <a:pt x="228" y="1126"/>
                  </a:cubicBezTo>
                  <a:lnTo>
                    <a:pt x="228" y="1126"/>
                  </a:lnTo>
                  <a:cubicBezTo>
                    <a:pt x="227" y="1127"/>
                    <a:pt x="227" y="1129"/>
                    <a:pt x="226" y="1131"/>
                  </a:cubicBezTo>
                  <a:lnTo>
                    <a:pt x="226" y="1131"/>
                  </a:lnTo>
                  <a:cubicBezTo>
                    <a:pt x="226" y="1132"/>
                    <a:pt x="225" y="1133"/>
                    <a:pt x="224" y="1134"/>
                  </a:cubicBezTo>
                  <a:lnTo>
                    <a:pt x="224" y="1134"/>
                  </a:lnTo>
                  <a:cubicBezTo>
                    <a:pt x="214" y="1156"/>
                    <a:pt x="204" y="1179"/>
                    <a:pt x="195" y="1201"/>
                  </a:cubicBezTo>
                  <a:lnTo>
                    <a:pt x="195" y="1201"/>
                  </a:lnTo>
                  <a:cubicBezTo>
                    <a:pt x="193" y="1205"/>
                    <a:pt x="192" y="1209"/>
                    <a:pt x="190" y="1212"/>
                  </a:cubicBezTo>
                  <a:lnTo>
                    <a:pt x="190" y="1212"/>
                  </a:lnTo>
                  <a:cubicBezTo>
                    <a:pt x="181" y="1235"/>
                    <a:pt x="172" y="1258"/>
                    <a:pt x="163" y="1281"/>
                  </a:cubicBezTo>
                  <a:lnTo>
                    <a:pt x="163" y="1281"/>
                  </a:lnTo>
                  <a:cubicBezTo>
                    <a:pt x="162" y="1282"/>
                    <a:pt x="161" y="1284"/>
                    <a:pt x="161" y="1285"/>
                  </a:cubicBezTo>
                  <a:lnTo>
                    <a:pt x="161" y="1285"/>
                  </a:lnTo>
                  <a:cubicBezTo>
                    <a:pt x="160" y="1288"/>
                    <a:pt x="159" y="1290"/>
                    <a:pt x="159" y="1292"/>
                  </a:cubicBezTo>
                  <a:lnTo>
                    <a:pt x="159" y="1292"/>
                  </a:lnTo>
                  <a:cubicBezTo>
                    <a:pt x="150" y="1315"/>
                    <a:pt x="141" y="1339"/>
                    <a:pt x="133" y="1363"/>
                  </a:cubicBezTo>
                  <a:lnTo>
                    <a:pt x="133" y="1363"/>
                  </a:lnTo>
                  <a:cubicBezTo>
                    <a:pt x="132" y="1366"/>
                    <a:pt x="131" y="1368"/>
                    <a:pt x="131" y="1371"/>
                  </a:cubicBezTo>
                  <a:lnTo>
                    <a:pt x="131" y="1371"/>
                  </a:lnTo>
                  <a:cubicBezTo>
                    <a:pt x="127" y="1382"/>
                    <a:pt x="123" y="1392"/>
                    <a:pt x="120" y="1403"/>
                  </a:cubicBezTo>
                  <a:lnTo>
                    <a:pt x="120" y="1403"/>
                  </a:lnTo>
                  <a:cubicBezTo>
                    <a:pt x="115" y="1417"/>
                    <a:pt x="111" y="1431"/>
                    <a:pt x="107" y="1446"/>
                  </a:cubicBezTo>
                  <a:lnTo>
                    <a:pt x="107" y="1446"/>
                  </a:lnTo>
                  <a:cubicBezTo>
                    <a:pt x="106" y="1446"/>
                    <a:pt x="106" y="1447"/>
                    <a:pt x="106" y="1447"/>
                  </a:cubicBezTo>
                  <a:lnTo>
                    <a:pt x="106" y="1447"/>
                  </a:lnTo>
                  <a:lnTo>
                    <a:pt x="106" y="1448"/>
                  </a:lnTo>
                  <a:lnTo>
                    <a:pt x="106" y="1448"/>
                  </a:lnTo>
                  <a:cubicBezTo>
                    <a:pt x="100" y="1470"/>
                    <a:pt x="93" y="1493"/>
                    <a:pt x="87" y="1515"/>
                  </a:cubicBezTo>
                  <a:lnTo>
                    <a:pt x="87" y="1515"/>
                  </a:lnTo>
                  <a:cubicBezTo>
                    <a:pt x="85" y="1520"/>
                    <a:pt x="84" y="1524"/>
                    <a:pt x="83" y="1529"/>
                  </a:cubicBezTo>
                  <a:lnTo>
                    <a:pt x="83" y="1529"/>
                  </a:lnTo>
                  <a:cubicBezTo>
                    <a:pt x="78" y="1551"/>
                    <a:pt x="72" y="1573"/>
                    <a:pt x="67" y="1596"/>
                  </a:cubicBezTo>
                  <a:lnTo>
                    <a:pt x="67" y="1596"/>
                  </a:lnTo>
                  <a:cubicBezTo>
                    <a:pt x="67" y="1597"/>
                    <a:pt x="66" y="1598"/>
                    <a:pt x="66" y="1600"/>
                  </a:cubicBezTo>
                  <a:lnTo>
                    <a:pt x="66" y="1600"/>
                  </a:lnTo>
                  <a:cubicBezTo>
                    <a:pt x="65" y="1602"/>
                    <a:pt x="65" y="1604"/>
                    <a:pt x="64" y="1607"/>
                  </a:cubicBezTo>
                  <a:lnTo>
                    <a:pt x="64" y="1607"/>
                  </a:lnTo>
                  <a:cubicBezTo>
                    <a:pt x="59" y="1629"/>
                    <a:pt x="54" y="1651"/>
                    <a:pt x="50" y="1673"/>
                  </a:cubicBezTo>
                  <a:lnTo>
                    <a:pt x="50" y="1673"/>
                  </a:lnTo>
                  <a:cubicBezTo>
                    <a:pt x="49" y="1676"/>
                    <a:pt x="49" y="1677"/>
                    <a:pt x="49" y="1680"/>
                  </a:cubicBezTo>
                  <a:lnTo>
                    <a:pt x="49" y="1680"/>
                  </a:lnTo>
                  <a:cubicBezTo>
                    <a:pt x="44" y="1703"/>
                    <a:pt x="39" y="1727"/>
                    <a:pt x="36" y="1751"/>
                  </a:cubicBezTo>
                  <a:lnTo>
                    <a:pt x="36" y="1751"/>
                  </a:lnTo>
                  <a:cubicBezTo>
                    <a:pt x="35" y="1752"/>
                    <a:pt x="35" y="1755"/>
                    <a:pt x="35" y="1757"/>
                  </a:cubicBezTo>
                  <a:lnTo>
                    <a:pt x="35" y="1757"/>
                  </a:lnTo>
                  <a:cubicBezTo>
                    <a:pt x="34" y="1759"/>
                    <a:pt x="34" y="1762"/>
                    <a:pt x="33" y="1764"/>
                  </a:cubicBezTo>
                  <a:lnTo>
                    <a:pt x="33" y="1764"/>
                  </a:lnTo>
                  <a:cubicBezTo>
                    <a:pt x="30" y="1788"/>
                    <a:pt x="26" y="1812"/>
                    <a:pt x="22" y="1836"/>
                  </a:cubicBezTo>
                  <a:lnTo>
                    <a:pt x="22" y="1836"/>
                  </a:lnTo>
                  <a:cubicBezTo>
                    <a:pt x="22" y="1838"/>
                    <a:pt x="22" y="1841"/>
                    <a:pt x="22" y="1843"/>
                  </a:cubicBezTo>
                  <a:lnTo>
                    <a:pt x="22" y="1843"/>
                  </a:lnTo>
                  <a:cubicBezTo>
                    <a:pt x="19" y="1866"/>
                    <a:pt x="16" y="1889"/>
                    <a:pt x="14" y="1912"/>
                  </a:cubicBezTo>
                  <a:lnTo>
                    <a:pt x="14" y="1912"/>
                  </a:lnTo>
                  <a:cubicBezTo>
                    <a:pt x="13" y="1914"/>
                    <a:pt x="13" y="1917"/>
                    <a:pt x="13" y="1919"/>
                  </a:cubicBezTo>
                  <a:lnTo>
                    <a:pt x="13" y="1919"/>
                  </a:lnTo>
                  <a:cubicBezTo>
                    <a:pt x="13" y="1920"/>
                    <a:pt x="13" y="1921"/>
                    <a:pt x="13" y="1923"/>
                  </a:cubicBezTo>
                  <a:lnTo>
                    <a:pt x="13" y="1923"/>
                  </a:lnTo>
                  <a:cubicBezTo>
                    <a:pt x="10" y="1946"/>
                    <a:pt x="9" y="1971"/>
                    <a:pt x="6" y="1995"/>
                  </a:cubicBezTo>
                  <a:lnTo>
                    <a:pt x="6" y="1995"/>
                  </a:lnTo>
                  <a:cubicBezTo>
                    <a:pt x="6" y="1999"/>
                    <a:pt x="6" y="2004"/>
                    <a:pt x="5" y="2009"/>
                  </a:cubicBezTo>
                  <a:lnTo>
                    <a:pt x="5" y="2009"/>
                  </a:lnTo>
                  <a:cubicBezTo>
                    <a:pt x="4" y="2034"/>
                    <a:pt x="2" y="2059"/>
                    <a:pt x="2" y="2084"/>
                  </a:cubicBezTo>
                  <a:lnTo>
                    <a:pt x="2" y="2084"/>
                  </a:lnTo>
                  <a:lnTo>
                    <a:pt x="2" y="2085"/>
                  </a:lnTo>
                  <a:lnTo>
                    <a:pt x="2" y="2085"/>
                  </a:lnTo>
                  <a:cubicBezTo>
                    <a:pt x="1" y="2093"/>
                    <a:pt x="1" y="2101"/>
                    <a:pt x="0" y="2110"/>
                  </a:cubicBezTo>
                  <a:lnTo>
                    <a:pt x="0" y="2110"/>
                  </a:lnTo>
                  <a:cubicBezTo>
                    <a:pt x="0" y="2117"/>
                    <a:pt x="0" y="2125"/>
                    <a:pt x="0" y="2132"/>
                  </a:cubicBezTo>
                  <a:lnTo>
                    <a:pt x="0" y="2132"/>
                  </a:lnTo>
                  <a:cubicBezTo>
                    <a:pt x="0" y="2133"/>
                    <a:pt x="0" y="2133"/>
                    <a:pt x="0" y="2134"/>
                  </a:cubicBezTo>
                  <a:lnTo>
                    <a:pt x="0" y="2134"/>
                  </a:lnTo>
                  <a:lnTo>
                    <a:pt x="0" y="2135"/>
                  </a:lnTo>
                  <a:lnTo>
                    <a:pt x="0" y="2135"/>
                  </a:lnTo>
                  <a:cubicBezTo>
                    <a:pt x="0" y="2143"/>
                    <a:pt x="0" y="2151"/>
                    <a:pt x="0" y="2160"/>
                  </a:cubicBezTo>
                  <a:lnTo>
                    <a:pt x="0" y="2160"/>
                  </a:lnTo>
                  <a:cubicBezTo>
                    <a:pt x="0" y="2168"/>
                    <a:pt x="0" y="2176"/>
                    <a:pt x="0" y="2185"/>
                  </a:cubicBezTo>
                  <a:lnTo>
                    <a:pt x="0" y="2185"/>
                  </a:lnTo>
                  <a:cubicBezTo>
                    <a:pt x="0" y="2461"/>
                    <a:pt x="42" y="2724"/>
                    <a:pt x="120" y="2967"/>
                  </a:cubicBezTo>
                  <a:lnTo>
                    <a:pt x="120" y="2967"/>
                  </a:lnTo>
                  <a:cubicBezTo>
                    <a:pt x="197" y="3206"/>
                    <a:pt x="309" y="3425"/>
                    <a:pt x="447" y="3614"/>
                  </a:cubicBezTo>
                  <a:lnTo>
                    <a:pt x="447" y="3614"/>
                  </a:lnTo>
                  <a:cubicBezTo>
                    <a:pt x="583" y="3800"/>
                    <a:pt x="745" y="3955"/>
                    <a:pt x="925" y="4073"/>
                  </a:cubicBezTo>
                  <a:lnTo>
                    <a:pt x="925" y="4073"/>
                  </a:lnTo>
                  <a:cubicBezTo>
                    <a:pt x="1103" y="4189"/>
                    <a:pt x="1297" y="4268"/>
                    <a:pt x="1501" y="4303"/>
                  </a:cubicBezTo>
                  <a:lnTo>
                    <a:pt x="1876" y="4369"/>
                  </a:lnTo>
                  <a:lnTo>
                    <a:pt x="1876" y="4369"/>
                  </a:lnTo>
                  <a:cubicBezTo>
                    <a:pt x="1669" y="4333"/>
                    <a:pt x="1472" y="4251"/>
                    <a:pt x="1291" y="413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EB6C3D32-75D6-CE48-8A4B-7B3E48FCD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377" y="3631066"/>
              <a:ext cx="2482664" cy="5775396"/>
            </a:xfrm>
            <a:custGeom>
              <a:avLst/>
              <a:gdLst>
                <a:gd name="T0" fmla="*/ 349 w 1877"/>
                <a:gd name="T1" fmla="*/ 2185 h 4370"/>
                <a:gd name="T2" fmla="*/ 351 w 1877"/>
                <a:gd name="T3" fmla="*/ 2080 h 4370"/>
                <a:gd name="T4" fmla="*/ 364 w 1877"/>
                <a:gd name="T5" fmla="*/ 1903 h 4370"/>
                <a:gd name="T6" fmla="*/ 383 w 1877"/>
                <a:gd name="T7" fmla="*/ 1750 h 4370"/>
                <a:gd name="T8" fmla="*/ 415 w 1877"/>
                <a:gd name="T9" fmla="*/ 1588 h 4370"/>
                <a:gd name="T10" fmla="*/ 438 w 1877"/>
                <a:gd name="T11" fmla="*/ 1493 h 4370"/>
                <a:gd name="T12" fmla="*/ 485 w 1877"/>
                <a:gd name="T13" fmla="*/ 1337 h 4370"/>
                <a:gd name="T14" fmla="*/ 543 w 1877"/>
                <a:gd name="T15" fmla="*/ 1181 h 4370"/>
                <a:gd name="T16" fmla="*/ 616 w 1877"/>
                <a:gd name="T17" fmla="*/ 1021 h 4370"/>
                <a:gd name="T18" fmla="*/ 656 w 1877"/>
                <a:gd name="T19" fmla="*/ 945 h 4370"/>
                <a:gd name="T20" fmla="*/ 746 w 1877"/>
                <a:gd name="T21" fmla="*/ 795 h 4370"/>
                <a:gd name="T22" fmla="*/ 787 w 1877"/>
                <a:gd name="T23" fmla="*/ 734 h 4370"/>
                <a:gd name="T24" fmla="*/ 843 w 1877"/>
                <a:gd name="T25" fmla="*/ 658 h 4370"/>
                <a:gd name="T26" fmla="*/ 883 w 1877"/>
                <a:gd name="T27" fmla="*/ 608 h 4370"/>
                <a:gd name="T28" fmla="*/ 947 w 1877"/>
                <a:gd name="T29" fmla="*/ 534 h 4370"/>
                <a:gd name="T30" fmla="*/ 1004 w 1877"/>
                <a:gd name="T31" fmla="*/ 473 h 4370"/>
                <a:gd name="T32" fmla="*/ 1068 w 1877"/>
                <a:gd name="T33" fmla="*/ 411 h 4370"/>
                <a:gd name="T34" fmla="*/ 1115 w 1877"/>
                <a:gd name="T35" fmla="*/ 370 h 4370"/>
                <a:gd name="T36" fmla="*/ 1183 w 1877"/>
                <a:gd name="T37" fmla="*/ 315 h 4370"/>
                <a:gd name="T38" fmla="*/ 1238 w 1877"/>
                <a:gd name="T39" fmla="*/ 274 h 4370"/>
                <a:gd name="T40" fmla="*/ 1310 w 1877"/>
                <a:gd name="T41" fmla="*/ 224 h 4370"/>
                <a:gd name="T42" fmla="*/ 1359 w 1877"/>
                <a:gd name="T43" fmla="*/ 194 h 4370"/>
                <a:gd name="T44" fmla="*/ 1446 w 1877"/>
                <a:gd name="T45" fmla="*/ 146 h 4370"/>
                <a:gd name="T46" fmla="*/ 1507 w 1877"/>
                <a:gd name="T47" fmla="*/ 116 h 4370"/>
                <a:gd name="T48" fmla="*/ 1583 w 1877"/>
                <a:gd name="T49" fmla="*/ 84 h 4370"/>
                <a:gd name="T50" fmla="*/ 1638 w 1877"/>
                <a:gd name="T51" fmla="*/ 63 h 4370"/>
                <a:gd name="T52" fmla="*/ 1716 w 1877"/>
                <a:gd name="T53" fmla="*/ 37 h 4370"/>
                <a:gd name="T54" fmla="*/ 1780 w 1877"/>
                <a:gd name="T55" fmla="*/ 21 h 4370"/>
                <a:gd name="T56" fmla="*/ 1876 w 1877"/>
                <a:gd name="T57" fmla="*/ 0 h 4370"/>
                <a:gd name="T58" fmla="*/ 1422 w 1877"/>
                <a:gd name="T59" fmla="*/ 82 h 4370"/>
                <a:gd name="T60" fmla="*/ 1367 w 1877"/>
                <a:gd name="T61" fmla="*/ 96 h 4370"/>
                <a:gd name="T62" fmla="*/ 1289 w 1877"/>
                <a:gd name="T63" fmla="*/ 119 h 4370"/>
                <a:gd name="T64" fmla="*/ 1229 w 1877"/>
                <a:gd name="T65" fmla="*/ 140 h 4370"/>
                <a:gd name="T66" fmla="*/ 1175 w 1877"/>
                <a:gd name="T67" fmla="*/ 162 h 4370"/>
                <a:gd name="T68" fmla="*/ 1115 w 1877"/>
                <a:gd name="T69" fmla="*/ 189 h 4370"/>
                <a:gd name="T70" fmla="*/ 1038 w 1877"/>
                <a:gd name="T71" fmla="*/ 229 h 4370"/>
                <a:gd name="T72" fmla="*/ 985 w 1877"/>
                <a:gd name="T73" fmla="*/ 258 h 4370"/>
                <a:gd name="T74" fmla="*/ 922 w 1877"/>
                <a:gd name="T75" fmla="*/ 298 h 4370"/>
                <a:gd name="T76" fmla="*/ 883 w 1877"/>
                <a:gd name="T77" fmla="*/ 325 h 4370"/>
                <a:gd name="T78" fmla="*/ 819 w 1877"/>
                <a:gd name="T79" fmla="*/ 372 h 4370"/>
                <a:gd name="T80" fmla="*/ 771 w 1877"/>
                <a:gd name="T81" fmla="*/ 410 h 4370"/>
                <a:gd name="T82" fmla="*/ 706 w 1877"/>
                <a:gd name="T83" fmla="*/ 466 h 4370"/>
                <a:gd name="T84" fmla="*/ 655 w 1877"/>
                <a:gd name="T85" fmla="*/ 515 h 4370"/>
                <a:gd name="T86" fmla="*/ 613 w 1877"/>
                <a:gd name="T87" fmla="*/ 557 h 4370"/>
                <a:gd name="T88" fmla="*/ 553 w 1877"/>
                <a:gd name="T89" fmla="*/ 623 h 4370"/>
                <a:gd name="T90" fmla="*/ 496 w 1877"/>
                <a:gd name="T91" fmla="*/ 691 h 4370"/>
                <a:gd name="T92" fmla="*/ 457 w 1877"/>
                <a:gd name="T93" fmla="*/ 742 h 4370"/>
                <a:gd name="T94" fmla="*/ 415 w 1877"/>
                <a:gd name="T95" fmla="*/ 800 h 4370"/>
                <a:gd name="T96" fmla="*/ 383 w 1877"/>
                <a:gd name="T97" fmla="*/ 847 h 4370"/>
                <a:gd name="T98" fmla="*/ 301 w 1877"/>
                <a:gd name="T99" fmla="*/ 983 h 4370"/>
                <a:gd name="T100" fmla="*/ 263 w 1877"/>
                <a:gd name="T101" fmla="*/ 1055 h 4370"/>
                <a:gd name="T102" fmla="*/ 224 w 1877"/>
                <a:gd name="T103" fmla="*/ 1134 h 4370"/>
                <a:gd name="T104" fmla="*/ 163 w 1877"/>
                <a:gd name="T105" fmla="*/ 1281 h 4370"/>
                <a:gd name="T106" fmla="*/ 131 w 1877"/>
                <a:gd name="T107" fmla="*/ 1371 h 4370"/>
                <a:gd name="T108" fmla="*/ 106 w 1877"/>
                <a:gd name="T109" fmla="*/ 1447 h 4370"/>
                <a:gd name="T110" fmla="*/ 67 w 1877"/>
                <a:gd name="T111" fmla="*/ 1596 h 4370"/>
                <a:gd name="T112" fmla="*/ 50 w 1877"/>
                <a:gd name="T113" fmla="*/ 1673 h 4370"/>
                <a:gd name="T114" fmla="*/ 33 w 1877"/>
                <a:gd name="T115" fmla="*/ 1764 h 4370"/>
                <a:gd name="T116" fmla="*/ 14 w 1877"/>
                <a:gd name="T117" fmla="*/ 1912 h 4370"/>
                <a:gd name="T118" fmla="*/ 5 w 1877"/>
                <a:gd name="T119" fmla="*/ 2009 h 4370"/>
                <a:gd name="T120" fmla="*/ 0 w 1877"/>
                <a:gd name="T121" fmla="*/ 2110 h 4370"/>
                <a:gd name="T122" fmla="*/ 0 w 1877"/>
                <a:gd name="T123" fmla="*/ 2160 h 4370"/>
                <a:gd name="T124" fmla="*/ 447 w 1877"/>
                <a:gd name="T125" fmla="*/ 3614 h 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4370">
                  <a:moveTo>
                    <a:pt x="1291" y="4132"/>
                  </a:moveTo>
                  <a:lnTo>
                    <a:pt x="1291" y="4132"/>
                  </a:lnTo>
                  <a:cubicBezTo>
                    <a:pt x="1109" y="4011"/>
                    <a:pt x="944" y="3851"/>
                    <a:pt x="805" y="3659"/>
                  </a:cubicBezTo>
                  <a:lnTo>
                    <a:pt x="805" y="3659"/>
                  </a:lnTo>
                  <a:cubicBezTo>
                    <a:pt x="664" y="3466"/>
                    <a:pt x="550" y="3240"/>
                    <a:pt x="471" y="2992"/>
                  </a:cubicBezTo>
                  <a:lnTo>
                    <a:pt x="471" y="2992"/>
                  </a:lnTo>
                  <a:cubicBezTo>
                    <a:pt x="393" y="2742"/>
                    <a:pt x="349" y="2470"/>
                    <a:pt x="349" y="2185"/>
                  </a:cubicBezTo>
                  <a:lnTo>
                    <a:pt x="349" y="2185"/>
                  </a:lnTo>
                  <a:cubicBezTo>
                    <a:pt x="349" y="2167"/>
                    <a:pt x="349" y="2150"/>
                    <a:pt x="350" y="2132"/>
                  </a:cubicBezTo>
                  <a:lnTo>
                    <a:pt x="350" y="2132"/>
                  </a:lnTo>
                  <a:cubicBezTo>
                    <a:pt x="350" y="2132"/>
                    <a:pt x="350" y="2131"/>
                    <a:pt x="350" y="2130"/>
                  </a:cubicBezTo>
                  <a:lnTo>
                    <a:pt x="350" y="2130"/>
                  </a:lnTo>
                  <a:cubicBezTo>
                    <a:pt x="350" y="2114"/>
                    <a:pt x="350" y="2097"/>
                    <a:pt x="351" y="2080"/>
                  </a:cubicBezTo>
                  <a:lnTo>
                    <a:pt x="351" y="2080"/>
                  </a:lnTo>
                  <a:cubicBezTo>
                    <a:pt x="352" y="2055"/>
                    <a:pt x="353" y="2029"/>
                    <a:pt x="355" y="2004"/>
                  </a:cubicBezTo>
                  <a:lnTo>
                    <a:pt x="355" y="2004"/>
                  </a:lnTo>
                  <a:cubicBezTo>
                    <a:pt x="355" y="1999"/>
                    <a:pt x="356" y="1993"/>
                    <a:pt x="356" y="1988"/>
                  </a:cubicBezTo>
                  <a:lnTo>
                    <a:pt x="356" y="1988"/>
                  </a:lnTo>
                  <a:cubicBezTo>
                    <a:pt x="358" y="1964"/>
                    <a:pt x="360" y="1939"/>
                    <a:pt x="362" y="1914"/>
                  </a:cubicBezTo>
                  <a:lnTo>
                    <a:pt x="362" y="1914"/>
                  </a:lnTo>
                  <a:cubicBezTo>
                    <a:pt x="362" y="1910"/>
                    <a:pt x="363" y="1907"/>
                    <a:pt x="364" y="1903"/>
                  </a:cubicBezTo>
                  <a:lnTo>
                    <a:pt x="364" y="1903"/>
                  </a:lnTo>
                  <a:cubicBezTo>
                    <a:pt x="366" y="1879"/>
                    <a:pt x="369" y="1855"/>
                    <a:pt x="372" y="1831"/>
                  </a:cubicBezTo>
                  <a:lnTo>
                    <a:pt x="372" y="1831"/>
                  </a:lnTo>
                  <a:cubicBezTo>
                    <a:pt x="372" y="1829"/>
                    <a:pt x="372" y="1826"/>
                    <a:pt x="373" y="1824"/>
                  </a:cubicBezTo>
                  <a:lnTo>
                    <a:pt x="373" y="1824"/>
                  </a:lnTo>
                  <a:cubicBezTo>
                    <a:pt x="376" y="1799"/>
                    <a:pt x="380" y="1774"/>
                    <a:pt x="383" y="1750"/>
                  </a:cubicBezTo>
                  <a:lnTo>
                    <a:pt x="383" y="1750"/>
                  </a:lnTo>
                  <a:cubicBezTo>
                    <a:pt x="384" y="1746"/>
                    <a:pt x="385" y="1741"/>
                    <a:pt x="386" y="1736"/>
                  </a:cubicBezTo>
                  <a:lnTo>
                    <a:pt x="386" y="1736"/>
                  </a:lnTo>
                  <a:cubicBezTo>
                    <a:pt x="390" y="1711"/>
                    <a:pt x="394" y="1688"/>
                    <a:pt x="399" y="1663"/>
                  </a:cubicBezTo>
                  <a:lnTo>
                    <a:pt x="399" y="1663"/>
                  </a:lnTo>
                  <a:cubicBezTo>
                    <a:pt x="399" y="1661"/>
                    <a:pt x="400" y="1658"/>
                    <a:pt x="400" y="1656"/>
                  </a:cubicBezTo>
                  <a:lnTo>
                    <a:pt x="400" y="1656"/>
                  </a:lnTo>
                  <a:cubicBezTo>
                    <a:pt x="405" y="1633"/>
                    <a:pt x="410" y="1611"/>
                    <a:pt x="415" y="1588"/>
                  </a:cubicBezTo>
                  <a:lnTo>
                    <a:pt x="415" y="1588"/>
                  </a:lnTo>
                  <a:cubicBezTo>
                    <a:pt x="416" y="1584"/>
                    <a:pt x="416" y="1581"/>
                    <a:pt x="418" y="1577"/>
                  </a:cubicBezTo>
                  <a:lnTo>
                    <a:pt x="418" y="1577"/>
                  </a:lnTo>
                  <a:cubicBezTo>
                    <a:pt x="422" y="1554"/>
                    <a:pt x="429" y="1531"/>
                    <a:pt x="434" y="1507"/>
                  </a:cubicBezTo>
                  <a:lnTo>
                    <a:pt x="434" y="1507"/>
                  </a:lnTo>
                  <a:cubicBezTo>
                    <a:pt x="435" y="1503"/>
                    <a:pt x="437" y="1498"/>
                    <a:pt x="438" y="1493"/>
                  </a:cubicBezTo>
                  <a:lnTo>
                    <a:pt x="438" y="1493"/>
                  </a:lnTo>
                  <a:cubicBezTo>
                    <a:pt x="445" y="1470"/>
                    <a:pt x="451" y="1447"/>
                    <a:pt x="457" y="1424"/>
                  </a:cubicBezTo>
                  <a:lnTo>
                    <a:pt x="457" y="1424"/>
                  </a:lnTo>
                  <a:cubicBezTo>
                    <a:pt x="458" y="1423"/>
                    <a:pt x="458" y="1422"/>
                    <a:pt x="458" y="1422"/>
                  </a:cubicBezTo>
                  <a:lnTo>
                    <a:pt x="458" y="1422"/>
                  </a:lnTo>
                  <a:cubicBezTo>
                    <a:pt x="466" y="1395"/>
                    <a:pt x="474" y="1370"/>
                    <a:pt x="482" y="1344"/>
                  </a:cubicBezTo>
                  <a:lnTo>
                    <a:pt x="482" y="1344"/>
                  </a:lnTo>
                  <a:cubicBezTo>
                    <a:pt x="484" y="1342"/>
                    <a:pt x="484" y="1339"/>
                    <a:pt x="485" y="1337"/>
                  </a:cubicBezTo>
                  <a:lnTo>
                    <a:pt x="485" y="1337"/>
                  </a:lnTo>
                  <a:cubicBezTo>
                    <a:pt x="493" y="1312"/>
                    <a:pt x="502" y="1287"/>
                    <a:pt x="511" y="1263"/>
                  </a:cubicBezTo>
                  <a:lnTo>
                    <a:pt x="511" y="1263"/>
                  </a:lnTo>
                  <a:cubicBezTo>
                    <a:pt x="512" y="1259"/>
                    <a:pt x="514" y="1255"/>
                    <a:pt x="515" y="1252"/>
                  </a:cubicBezTo>
                  <a:lnTo>
                    <a:pt x="515" y="1252"/>
                  </a:lnTo>
                  <a:cubicBezTo>
                    <a:pt x="524" y="1228"/>
                    <a:pt x="534" y="1205"/>
                    <a:pt x="543" y="1181"/>
                  </a:cubicBezTo>
                  <a:lnTo>
                    <a:pt x="543" y="1181"/>
                  </a:lnTo>
                  <a:cubicBezTo>
                    <a:pt x="545" y="1177"/>
                    <a:pt x="546" y="1173"/>
                    <a:pt x="548" y="1170"/>
                  </a:cubicBezTo>
                  <a:lnTo>
                    <a:pt x="548" y="1170"/>
                  </a:lnTo>
                  <a:cubicBezTo>
                    <a:pt x="557" y="1147"/>
                    <a:pt x="567" y="1123"/>
                    <a:pt x="578" y="1100"/>
                  </a:cubicBezTo>
                  <a:lnTo>
                    <a:pt x="578" y="1100"/>
                  </a:lnTo>
                  <a:cubicBezTo>
                    <a:pt x="579" y="1097"/>
                    <a:pt x="581" y="1095"/>
                    <a:pt x="582" y="1091"/>
                  </a:cubicBezTo>
                  <a:lnTo>
                    <a:pt x="582" y="1091"/>
                  </a:lnTo>
                  <a:cubicBezTo>
                    <a:pt x="593" y="1068"/>
                    <a:pt x="604" y="1044"/>
                    <a:pt x="616" y="1021"/>
                  </a:cubicBezTo>
                  <a:lnTo>
                    <a:pt x="616" y="1021"/>
                  </a:lnTo>
                  <a:lnTo>
                    <a:pt x="617" y="1019"/>
                  </a:lnTo>
                  <a:lnTo>
                    <a:pt x="617" y="1019"/>
                  </a:lnTo>
                  <a:cubicBezTo>
                    <a:pt x="629" y="995"/>
                    <a:pt x="641" y="972"/>
                    <a:pt x="653" y="949"/>
                  </a:cubicBezTo>
                  <a:lnTo>
                    <a:pt x="653" y="949"/>
                  </a:lnTo>
                  <a:cubicBezTo>
                    <a:pt x="654" y="948"/>
                    <a:pt x="655" y="946"/>
                    <a:pt x="656" y="945"/>
                  </a:cubicBezTo>
                  <a:lnTo>
                    <a:pt x="656" y="945"/>
                  </a:lnTo>
                  <a:cubicBezTo>
                    <a:pt x="668" y="923"/>
                    <a:pt x="681" y="901"/>
                    <a:pt x="693" y="879"/>
                  </a:cubicBezTo>
                  <a:lnTo>
                    <a:pt x="693" y="879"/>
                  </a:lnTo>
                  <a:cubicBezTo>
                    <a:pt x="695" y="876"/>
                    <a:pt x="697" y="873"/>
                    <a:pt x="699" y="870"/>
                  </a:cubicBezTo>
                  <a:lnTo>
                    <a:pt x="699" y="870"/>
                  </a:lnTo>
                  <a:cubicBezTo>
                    <a:pt x="711" y="849"/>
                    <a:pt x="724" y="829"/>
                    <a:pt x="737" y="809"/>
                  </a:cubicBezTo>
                  <a:lnTo>
                    <a:pt x="737" y="809"/>
                  </a:lnTo>
                  <a:cubicBezTo>
                    <a:pt x="740" y="804"/>
                    <a:pt x="743" y="800"/>
                    <a:pt x="746" y="795"/>
                  </a:cubicBezTo>
                  <a:lnTo>
                    <a:pt x="746" y="795"/>
                  </a:lnTo>
                  <a:cubicBezTo>
                    <a:pt x="751" y="787"/>
                    <a:pt x="756" y="780"/>
                    <a:pt x="761" y="773"/>
                  </a:cubicBezTo>
                  <a:lnTo>
                    <a:pt x="761" y="773"/>
                  </a:lnTo>
                  <a:cubicBezTo>
                    <a:pt x="764" y="767"/>
                    <a:pt x="768" y="761"/>
                    <a:pt x="772" y="756"/>
                  </a:cubicBezTo>
                  <a:lnTo>
                    <a:pt x="772" y="756"/>
                  </a:lnTo>
                  <a:cubicBezTo>
                    <a:pt x="777" y="748"/>
                    <a:pt x="782" y="741"/>
                    <a:pt x="787" y="734"/>
                  </a:cubicBezTo>
                  <a:lnTo>
                    <a:pt x="787" y="734"/>
                  </a:lnTo>
                  <a:cubicBezTo>
                    <a:pt x="791" y="728"/>
                    <a:pt x="795" y="723"/>
                    <a:pt x="799" y="717"/>
                  </a:cubicBezTo>
                  <a:lnTo>
                    <a:pt x="799" y="717"/>
                  </a:lnTo>
                  <a:cubicBezTo>
                    <a:pt x="804" y="710"/>
                    <a:pt x="809" y="702"/>
                    <a:pt x="815" y="696"/>
                  </a:cubicBezTo>
                  <a:lnTo>
                    <a:pt x="815" y="696"/>
                  </a:lnTo>
                  <a:cubicBezTo>
                    <a:pt x="819" y="690"/>
                    <a:pt x="822" y="685"/>
                    <a:pt x="827" y="680"/>
                  </a:cubicBezTo>
                  <a:lnTo>
                    <a:pt x="827" y="680"/>
                  </a:lnTo>
                  <a:cubicBezTo>
                    <a:pt x="832" y="672"/>
                    <a:pt x="838" y="665"/>
                    <a:pt x="843" y="658"/>
                  </a:cubicBezTo>
                  <a:lnTo>
                    <a:pt x="843" y="658"/>
                  </a:lnTo>
                  <a:cubicBezTo>
                    <a:pt x="847" y="653"/>
                    <a:pt x="850" y="648"/>
                    <a:pt x="855" y="643"/>
                  </a:cubicBezTo>
                  <a:lnTo>
                    <a:pt x="855" y="643"/>
                  </a:lnTo>
                  <a:cubicBezTo>
                    <a:pt x="861" y="636"/>
                    <a:pt x="867" y="628"/>
                    <a:pt x="872" y="620"/>
                  </a:cubicBezTo>
                  <a:lnTo>
                    <a:pt x="872" y="620"/>
                  </a:lnTo>
                  <a:cubicBezTo>
                    <a:pt x="876" y="616"/>
                    <a:pt x="880" y="612"/>
                    <a:pt x="883" y="608"/>
                  </a:cubicBezTo>
                  <a:lnTo>
                    <a:pt x="883" y="608"/>
                  </a:lnTo>
                  <a:cubicBezTo>
                    <a:pt x="891" y="598"/>
                    <a:pt x="898" y="589"/>
                    <a:pt x="906" y="581"/>
                  </a:cubicBezTo>
                  <a:lnTo>
                    <a:pt x="906" y="581"/>
                  </a:lnTo>
                  <a:cubicBezTo>
                    <a:pt x="908" y="578"/>
                    <a:pt x="911" y="575"/>
                    <a:pt x="913" y="573"/>
                  </a:cubicBezTo>
                  <a:lnTo>
                    <a:pt x="913" y="573"/>
                  </a:lnTo>
                  <a:cubicBezTo>
                    <a:pt x="923" y="561"/>
                    <a:pt x="933" y="550"/>
                    <a:pt x="943" y="539"/>
                  </a:cubicBezTo>
                  <a:lnTo>
                    <a:pt x="943" y="539"/>
                  </a:lnTo>
                  <a:cubicBezTo>
                    <a:pt x="944" y="537"/>
                    <a:pt x="946" y="535"/>
                    <a:pt x="947" y="534"/>
                  </a:cubicBezTo>
                  <a:lnTo>
                    <a:pt x="947" y="534"/>
                  </a:lnTo>
                  <a:cubicBezTo>
                    <a:pt x="956" y="524"/>
                    <a:pt x="965" y="515"/>
                    <a:pt x="974" y="505"/>
                  </a:cubicBezTo>
                  <a:lnTo>
                    <a:pt x="974" y="505"/>
                  </a:lnTo>
                  <a:cubicBezTo>
                    <a:pt x="976" y="502"/>
                    <a:pt x="980" y="498"/>
                    <a:pt x="984" y="495"/>
                  </a:cubicBezTo>
                  <a:lnTo>
                    <a:pt x="984" y="495"/>
                  </a:lnTo>
                  <a:cubicBezTo>
                    <a:pt x="991" y="488"/>
                    <a:pt x="997" y="481"/>
                    <a:pt x="1004" y="473"/>
                  </a:cubicBezTo>
                  <a:lnTo>
                    <a:pt x="1004" y="473"/>
                  </a:lnTo>
                  <a:cubicBezTo>
                    <a:pt x="1008" y="469"/>
                    <a:pt x="1013" y="465"/>
                    <a:pt x="1016" y="461"/>
                  </a:cubicBezTo>
                  <a:lnTo>
                    <a:pt x="1016" y="461"/>
                  </a:lnTo>
                  <a:cubicBezTo>
                    <a:pt x="1023" y="455"/>
                    <a:pt x="1030" y="449"/>
                    <a:pt x="1037" y="442"/>
                  </a:cubicBezTo>
                  <a:lnTo>
                    <a:pt x="1037" y="442"/>
                  </a:lnTo>
                  <a:cubicBezTo>
                    <a:pt x="1041" y="438"/>
                    <a:pt x="1045" y="434"/>
                    <a:pt x="1049" y="430"/>
                  </a:cubicBezTo>
                  <a:lnTo>
                    <a:pt x="1049" y="430"/>
                  </a:lnTo>
                  <a:cubicBezTo>
                    <a:pt x="1055" y="424"/>
                    <a:pt x="1062" y="418"/>
                    <a:pt x="1068" y="411"/>
                  </a:cubicBezTo>
                  <a:lnTo>
                    <a:pt x="1068" y="411"/>
                  </a:lnTo>
                  <a:cubicBezTo>
                    <a:pt x="1073" y="408"/>
                    <a:pt x="1077" y="403"/>
                    <a:pt x="1082" y="399"/>
                  </a:cubicBezTo>
                  <a:lnTo>
                    <a:pt x="1082" y="399"/>
                  </a:lnTo>
                  <a:cubicBezTo>
                    <a:pt x="1088" y="394"/>
                    <a:pt x="1095" y="388"/>
                    <a:pt x="1101" y="382"/>
                  </a:cubicBezTo>
                  <a:lnTo>
                    <a:pt x="1101" y="382"/>
                  </a:lnTo>
                  <a:cubicBezTo>
                    <a:pt x="1106" y="378"/>
                    <a:pt x="1111" y="374"/>
                    <a:pt x="1115" y="370"/>
                  </a:cubicBezTo>
                  <a:lnTo>
                    <a:pt x="1115" y="370"/>
                  </a:lnTo>
                  <a:cubicBezTo>
                    <a:pt x="1122" y="364"/>
                    <a:pt x="1128" y="359"/>
                    <a:pt x="1134" y="354"/>
                  </a:cubicBezTo>
                  <a:lnTo>
                    <a:pt x="1134" y="354"/>
                  </a:lnTo>
                  <a:cubicBezTo>
                    <a:pt x="1139" y="350"/>
                    <a:pt x="1144" y="346"/>
                    <a:pt x="1149" y="342"/>
                  </a:cubicBezTo>
                  <a:lnTo>
                    <a:pt x="1149" y="342"/>
                  </a:lnTo>
                  <a:cubicBezTo>
                    <a:pt x="1155" y="337"/>
                    <a:pt x="1162" y="331"/>
                    <a:pt x="1169" y="326"/>
                  </a:cubicBezTo>
                  <a:lnTo>
                    <a:pt x="1169" y="326"/>
                  </a:lnTo>
                  <a:cubicBezTo>
                    <a:pt x="1174" y="322"/>
                    <a:pt x="1178" y="318"/>
                    <a:pt x="1183" y="315"/>
                  </a:cubicBezTo>
                  <a:lnTo>
                    <a:pt x="1183" y="315"/>
                  </a:lnTo>
                  <a:cubicBezTo>
                    <a:pt x="1189" y="309"/>
                    <a:pt x="1196" y="304"/>
                    <a:pt x="1203" y="299"/>
                  </a:cubicBezTo>
                  <a:lnTo>
                    <a:pt x="1203" y="299"/>
                  </a:lnTo>
                  <a:cubicBezTo>
                    <a:pt x="1208" y="296"/>
                    <a:pt x="1213" y="292"/>
                    <a:pt x="1217" y="288"/>
                  </a:cubicBezTo>
                  <a:lnTo>
                    <a:pt x="1217" y="288"/>
                  </a:lnTo>
                  <a:cubicBezTo>
                    <a:pt x="1224" y="284"/>
                    <a:pt x="1231" y="279"/>
                    <a:pt x="1238" y="274"/>
                  </a:cubicBezTo>
                  <a:lnTo>
                    <a:pt x="1238" y="274"/>
                  </a:lnTo>
                  <a:cubicBezTo>
                    <a:pt x="1243" y="270"/>
                    <a:pt x="1247" y="266"/>
                    <a:pt x="1253" y="263"/>
                  </a:cubicBezTo>
                  <a:lnTo>
                    <a:pt x="1253" y="263"/>
                  </a:lnTo>
                  <a:cubicBezTo>
                    <a:pt x="1260" y="258"/>
                    <a:pt x="1266" y="253"/>
                    <a:pt x="1273" y="249"/>
                  </a:cubicBezTo>
                  <a:lnTo>
                    <a:pt x="1273" y="249"/>
                  </a:lnTo>
                  <a:cubicBezTo>
                    <a:pt x="1278" y="246"/>
                    <a:pt x="1283" y="242"/>
                    <a:pt x="1288" y="239"/>
                  </a:cubicBezTo>
                  <a:lnTo>
                    <a:pt x="1288" y="239"/>
                  </a:lnTo>
                  <a:cubicBezTo>
                    <a:pt x="1296" y="234"/>
                    <a:pt x="1303" y="229"/>
                    <a:pt x="1310" y="224"/>
                  </a:cubicBezTo>
                  <a:lnTo>
                    <a:pt x="1310" y="224"/>
                  </a:lnTo>
                  <a:cubicBezTo>
                    <a:pt x="1315" y="221"/>
                    <a:pt x="1319" y="219"/>
                    <a:pt x="1323" y="216"/>
                  </a:cubicBezTo>
                  <a:lnTo>
                    <a:pt x="1323" y="216"/>
                  </a:lnTo>
                  <a:cubicBezTo>
                    <a:pt x="1333" y="210"/>
                    <a:pt x="1343" y="204"/>
                    <a:pt x="1353" y="198"/>
                  </a:cubicBezTo>
                  <a:lnTo>
                    <a:pt x="1353" y="198"/>
                  </a:lnTo>
                  <a:cubicBezTo>
                    <a:pt x="1355" y="197"/>
                    <a:pt x="1357" y="195"/>
                    <a:pt x="1359" y="194"/>
                  </a:cubicBezTo>
                  <a:lnTo>
                    <a:pt x="1359" y="194"/>
                  </a:lnTo>
                  <a:cubicBezTo>
                    <a:pt x="1371" y="187"/>
                    <a:pt x="1383" y="179"/>
                    <a:pt x="1395" y="173"/>
                  </a:cubicBezTo>
                  <a:lnTo>
                    <a:pt x="1395" y="173"/>
                  </a:lnTo>
                  <a:cubicBezTo>
                    <a:pt x="1399" y="171"/>
                    <a:pt x="1402" y="169"/>
                    <a:pt x="1405" y="167"/>
                  </a:cubicBezTo>
                  <a:lnTo>
                    <a:pt x="1405" y="167"/>
                  </a:lnTo>
                  <a:cubicBezTo>
                    <a:pt x="1414" y="162"/>
                    <a:pt x="1423" y="158"/>
                    <a:pt x="1433" y="153"/>
                  </a:cubicBezTo>
                  <a:lnTo>
                    <a:pt x="1433" y="153"/>
                  </a:lnTo>
                  <a:cubicBezTo>
                    <a:pt x="1437" y="151"/>
                    <a:pt x="1441" y="148"/>
                    <a:pt x="1446" y="146"/>
                  </a:cubicBezTo>
                  <a:lnTo>
                    <a:pt x="1446" y="146"/>
                  </a:lnTo>
                  <a:cubicBezTo>
                    <a:pt x="1453" y="142"/>
                    <a:pt x="1462" y="138"/>
                    <a:pt x="1469" y="134"/>
                  </a:cubicBezTo>
                  <a:lnTo>
                    <a:pt x="1469" y="134"/>
                  </a:lnTo>
                  <a:cubicBezTo>
                    <a:pt x="1474" y="131"/>
                    <a:pt x="1480" y="130"/>
                    <a:pt x="1485" y="127"/>
                  </a:cubicBezTo>
                  <a:lnTo>
                    <a:pt x="1485" y="127"/>
                  </a:lnTo>
                  <a:cubicBezTo>
                    <a:pt x="1492" y="123"/>
                    <a:pt x="1499" y="120"/>
                    <a:pt x="1507" y="116"/>
                  </a:cubicBezTo>
                  <a:lnTo>
                    <a:pt x="1507" y="116"/>
                  </a:lnTo>
                  <a:cubicBezTo>
                    <a:pt x="1512" y="114"/>
                    <a:pt x="1518" y="111"/>
                    <a:pt x="1523" y="109"/>
                  </a:cubicBezTo>
                  <a:lnTo>
                    <a:pt x="1523" y="109"/>
                  </a:lnTo>
                  <a:cubicBezTo>
                    <a:pt x="1530" y="106"/>
                    <a:pt x="1538" y="102"/>
                    <a:pt x="1545" y="99"/>
                  </a:cubicBezTo>
                  <a:lnTo>
                    <a:pt x="1545" y="99"/>
                  </a:lnTo>
                  <a:cubicBezTo>
                    <a:pt x="1551" y="97"/>
                    <a:pt x="1556" y="95"/>
                    <a:pt x="1561" y="92"/>
                  </a:cubicBezTo>
                  <a:lnTo>
                    <a:pt x="1561" y="92"/>
                  </a:lnTo>
                  <a:cubicBezTo>
                    <a:pt x="1568" y="89"/>
                    <a:pt x="1576" y="86"/>
                    <a:pt x="1583" y="84"/>
                  </a:cubicBezTo>
                  <a:lnTo>
                    <a:pt x="1583" y="84"/>
                  </a:lnTo>
                  <a:cubicBezTo>
                    <a:pt x="1589" y="81"/>
                    <a:pt x="1594" y="79"/>
                    <a:pt x="1600" y="77"/>
                  </a:cubicBezTo>
                  <a:lnTo>
                    <a:pt x="1600" y="77"/>
                  </a:lnTo>
                  <a:cubicBezTo>
                    <a:pt x="1607" y="74"/>
                    <a:pt x="1614" y="71"/>
                    <a:pt x="1622" y="69"/>
                  </a:cubicBezTo>
                  <a:lnTo>
                    <a:pt x="1622" y="69"/>
                  </a:lnTo>
                  <a:cubicBezTo>
                    <a:pt x="1627" y="67"/>
                    <a:pt x="1633" y="65"/>
                    <a:pt x="1638" y="63"/>
                  </a:cubicBezTo>
                  <a:lnTo>
                    <a:pt x="1638" y="63"/>
                  </a:lnTo>
                  <a:cubicBezTo>
                    <a:pt x="1646" y="60"/>
                    <a:pt x="1653" y="57"/>
                    <a:pt x="1661" y="55"/>
                  </a:cubicBezTo>
                  <a:lnTo>
                    <a:pt x="1661" y="55"/>
                  </a:lnTo>
                  <a:cubicBezTo>
                    <a:pt x="1666" y="53"/>
                    <a:pt x="1672" y="51"/>
                    <a:pt x="1677" y="49"/>
                  </a:cubicBezTo>
                  <a:lnTo>
                    <a:pt x="1677" y="49"/>
                  </a:lnTo>
                  <a:cubicBezTo>
                    <a:pt x="1685" y="47"/>
                    <a:pt x="1693" y="45"/>
                    <a:pt x="1700" y="43"/>
                  </a:cubicBezTo>
                  <a:lnTo>
                    <a:pt x="1700" y="43"/>
                  </a:lnTo>
                  <a:cubicBezTo>
                    <a:pt x="1705" y="41"/>
                    <a:pt x="1711" y="39"/>
                    <a:pt x="1716" y="37"/>
                  </a:cubicBezTo>
                  <a:lnTo>
                    <a:pt x="1716" y="37"/>
                  </a:lnTo>
                  <a:cubicBezTo>
                    <a:pt x="1725" y="35"/>
                    <a:pt x="1732" y="33"/>
                    <a:pt x="1740" y="31"/>
                  </a:cubicBezTo>
                  <a:lnTo>
                    <a:pt x="1740" y="31"/>
                  </a:lnTo>
                  <a:cubicBezTo>
                    <a:pt x="1745" y="29"/>
                    <a:pt x="1751" y="28"/>
                    <a:pt x="1756" y="27"/>
                  </a:cubicBezTo>
                  <a:lnTo>
                    <a:pt x="1756" y="27"/>
                  </a:lnTo>
                  <a:cubicBezTo>
                    <a:pt x="1764" y="24"/>
                    <a:pt x="1772" y="22"/>
                    <a:pt x="1780" y="21"/>
                  </a:cubicBezTo>
                  <a:lnTo>
                    <a:pt x="1780" y="21"/>
                  </a:lnTo>
                  <a:cubicBezTo>
                    <a:pt x="1785" y="19"/>
                    <a:pt x="1790" y="17"/>
                    <a:pt x="1796" y="16"/>
                  </a:cubicBezTo>
                  <a:lnTo>
                    <a:pt x="1796" y="16"/>
                  </a:lnTo>
                  <a:cubicBezTo>
                    <a:pt x="1805" y="15"/>
                    <a:pt x="1814" y="12"/>
                    <a:pt x="1823" y="11"/>
                  </a:cubicBezTo>
                  <a:lnTo>
                    <a:pt x="1823" y="11"/>
                  </a:lnTo>
                  <a:cubicBezTo>
                    <a:pt x="1827" y="10"/>
                    <a:pt x="1831" y="9"/>
                    <a:pt x="1836" y="8"/>
                  </a:cubicBezTo>
                  <a:lnTo>
                    <a:pt x="1836" y="8"/>
                  </a:lnTo>
                  <a:cubicBezTo>
                    <a:pt x="1849" y="5"/>
                    <a:pt x="1863" y="2"/>
                    <a:pt x="1876" y="0"/>
                  </a:cubicBezTo>
                  <a:lnTo>
                    <a:pt x="1501" y="65"/>
                  </a:lnTo>
                  <a:lnTo>
                    <a:pt x="1501" y="65"/>
                  </a:lnTo>
                  <a:cubicBezTo>
                    <a:pt x="1488" y="68"/>
                    <a:pt x="1474" y="70"/>
                    <a:pt x="1462" y="73"/>
                  </a:cubicBezTo>
                  <a:lnTo>
                    <a:pt x="1462" y="73"/>
                  </a:lnTo>
                  <a:cubicBezTo>
                    <a:pt x="1457" y="74"/>
                    <a:pt x="1453" y="75"/>
                    <a:pt x="1449" y="75"/>
                  </a:cubicBezTo>
                  <a:lnTo>
                    <a:pt x="1449" y="75"/>
                  </a:lnTo>
                  <a:cubicBezTo>
                    <a:pt x="1439" y="78"/>
                    <a:pt x="1431" y="79"/>
                    <a:pt x="1422" y="82"/>
                  </a:cubicBezTo>
                  <a:lnTo>
                    <a:pt x="1422" y="82"/>
                  </a:lnTo>
                  <a:cubicBezTo>
                    <a:pt x="1417" y="83"/>
                    <a:pt x="1412" y="84"/>
                    <a:pt x="1406" y="85"/>
                  </a:cubicBezTo>
                  <a:lnTo>
                    <a:pt x="1406" y="85"/>
                  </a:lnTo>
                  <a:cubicBezTo>
                    <a:pt x="1399" y="87"/>
                    <a:pt x="1391" y="89"/>
                    <a:pt x="1383" y="91"/>
                  </a:cubicBezTo>
                  <a:lnTo>
                    <a:pt x="1383" y="91"/>
                  </a:lnTo>
                  <a:cubicBezTo>
                    <a:pt x="1378" y="93"/>
                    <a:pt x="1372" y="94"/>
                    <a:pt x="1367" y="96"/>
                  </a:cubicBezTo>
                  <a:lnTo>
                    <a:pt x="1367" y="96"/>
                  </a:lnTo>
                  <a:cubicBezTo>
                    <a:pt x="1359" y="98"/>
                    <a:pt x="1352" y="100"/>
                    <a:pt x="1344" y="102"/>
                  </a:cubicBezTo>
                  <a:lnTo>
                    <a:pt x="1344" y="102"/>
                  </a:lnTo>
                  <a:cubicBezTo>
                    <a:pt x="1338" y="104"/>
                    <a:pt x="1333" y="105"/>
                    <a:pt x="1328" y="107"/>
                  </a:cubicBezTo>
                  <a:lnTo>
                    <a:pt x="1328" y="107"/>
                  </a:lnTo>
                  <a:cubicBezTo>
                    <a:pt x="1320" y="109"/>
                    <a:pt x="1313" y="112"/>
                    <a:pt x="1306" y="114"/>
                  </a:cubicBezTo>
                  <a:lnTo>
                    <a:pt x="1306" y="114"/>
                  </a:lnTo>
                  <a:cubicBezTo>
                    <a:pt x="1300" y="115"/>
                    <a:pt x="1295" y="117"/>
                    <a:pt x="1289" y="119"/>
                  </a:cubicBezTo>
                  <a:lnTo>
                    <a:pt x="1289" y="119"/>
                  </a:lnTo>
                  <a:cubicBezTo>
                    <a:pt x="1282" y="121"/>
                    <a:pt x="1274" y="124"/>
                    <a:pt x="1267" y="127"/>
                  </a:cubicBezTo>
                  <a:lnTo>
                    <a:pt x="1267" y="127"/>
                  </a:lnTo>
                  <a:cubicBezTo>
                    <a:pt x="1261" y="129"/>
                    <a:pt x="1256" y="131"/>
                    <a:pt x="1250" y="132"/>
                  </a:cubicBezTo>
                  <a:lnTo>
                    <a:pt x="1250" y="132"/>
                  </a:lnTo>
                  <a:cubicBezTo>
                    <a:pt x="1243" y="135"/>
                    <a:pt x="1236" y="138"/>
                    <a:pt x="1229" y="140"/>
                  </a:cubicBezTo>
                  <a:lnTo>
                    <a:pt x="1229" y="140"/>
                  </a:lnTo>
                  <a:cubicBezTo>
                    <a:pt x="1224" y="143"/>
                    <a:pt x="1218" y="145"/>
                    <a:pt x="1213" y="147"/>
                  </a:cubicBezTo>
                  <a:lnTo>
                    <a:pt x="1213" y="147"/>
                  </a:lnTo>
                  <a:cubicBezTo>
                    <a:pt x="1205" y="149"/>
                    <a:pt x="1198" y="153"/>
                    <a:pt x="1191" y="156"/>
                  </a:cubicBezTo>
                  <a:lnTo>
                    <a:pt x="1191" y="156"/>
                  </a:lnTo>
                  <a:cubicBezTo>
                    <a:pt x="1188" y="157"/>
                    <a:pt x="1184" y="158"/>
                    <a:pt x="1181" y="159"/>
                  </a:cubicBezTo>
                  <a:lnTo>
                    <a:pt x="1181" y="159"/>
                  </a:lnTo>
                  <a:cubicBezTo>
                    <a:pt x="1180" y="161"/>
                    <a:pt x="1177" y="161"/>
                    <a:pt x="1175" y="162"/>
                  </a:cubicBezTo>
                  <a:lnTo>
                    <a:pt x="1175" y="162"/>
                  </a:lnTo>
                  <a:cubicBezTo>
                    <a:pt x="1168" y="166"/>
                    <a:pt x="1161" y="169"/>
                    <a:pt x="1153" y="172"/>
                  </a:cubicBezTo>
                  <a:lnTo>
                    <a:pt x="1153" y="172"/>
                  </a:lnTo>
                  <a:cubicBezTo>
                    <a:pt x="1148" y="174"/>
                    <a:pt x="1143" y="177"/>
                    <a:pt x="1138" y="179"/>
                  </a:cubicBezTo>
                  <a:lnTo>
                    <a:pt x="1138" y="179"/>
                  </a:lnTo>
                  <a:cubicBezTo>
                    <a:pt x="1130" y="182"/>
                    <a:pt x="1123" y="186"/>
                    <a:pt x="1115" y="189"/>
                  </a:cubicBezTo>
                  <a:lnTo>
                    <a:pt x="1115" y="189"/>
                  </a:lnTo>
                  <a:cubicBezTo>
                    <a:pt x="1111" y="192"/>
                    <a:pt x="1106" y="194"/>
                    <a:pt x="1101" y="196"/>
                  </a:cubicBezTo>
                  <a:lnTo>
                    <a:pt x="1101" y="196"/>
                  </a:lnTo>
                  <a:cubicBezTo>
                    <a:pt x="1093" y="200"/>
                    <a:pt x="1085" y="204"/>
                    <a:pt x="1077" y="208"/>
                  </a:cubicBezTo>
                  <a:lnTo>
                    <a:pt x="1077" y="208"/>
                  </a:lnTo>
                  <a:cubicBezTo>
                    <a:pt x="1073" y="210"/>
                    <a:pt x="1069" y="212"/>
                    <a:pt x="1064" y="214"/>
                  </a:cubicBezTo>
                  <a:lnTo>
                    <a:pt x="1064" y="214"/>
                  </a:lnTo>
                  <a:cubicBezTo>
                    <a:pt x="1055" y="219"/>
                    <a:pt x="1046" y="224"/>
                    <a:pt x="1038" y="229"/>
                  </a:cubicBezTo>
                  <a:lnTo>
                    <a:pt x="1038" y="229"/>
                  </a:lnTo>
                  <a:cubicBezTo>
                    <a:pt x="1035" y="231"/>
                    <a:pt x="1031" y="232"/>
                    <a:pt x="1028" y="234"/>
                  </a:cubicBezTo>
                  <a:lnTo>
                    <a:pt x="1028" y="234"/>
                  </a:lnTo>
                  <a:cubicBezTo>
                    <a:pt x="1016" y="241"/>
                    <a:pt x="1004" y="247"/>
                    <a:pt x="992" y="255"/>
                  </a:cubicBezTo>
                  <a:lnTo>
                    <a:pt x="992" y="255"/>
                  </a:lnTo>
                  <a:cubicBezTo>
                    <a:pt x="990" y="256"/>
                    <a:pt x="987" y="257"/>
                    <a:pt x="985" y="258"/>
                  </a:cubicBezTo>
                  <a:lnTo>
                    <a:pt x="985" y="258"/>
                  </a:lnTo>
                  <a:cubicBezTo>
                    <a:pt x="976" y="264"/>
                    <a:pt x="966" y="270"/>
                    <a:pt x="957" y="276"/>
                  </a:cubicBezTo>
                  <a:lnTo>
                    <a:pt x="957" y="276"/>
                  </a:lnTo>
                  <a:cubicBezTo>
                    <a:pt x="953" y="279"/>
                    <a:pt x="948" y="281"/>
                    <a:pt x="944" y="284"/>
                  </a:cubicBezTo>
                  <a:lnTo>
                    <a:pt x="944" y="284"/>
                  </a:lnTo>
                  <a:cubicBezTo>
                    <a:pt x="938" y="288"/>
                    <a:pt x="932" y="292"/>
                    <a:pt x="925" y="296"/>
                  </a:cubicBezTo>
                  <a:lnTo>
                    <a:pt x="925" y="296"/>
                  </a:lnTo>
                  <a:cubicBezTo>
                    <a:pt x="924" y="297"/>
                    <a:pt x="923" y="298"/>
                    <a:pt x="922" y="298"/>
                  </a:cubicBezTo>
                  <a:lnTo>
                    <a:pt x="922" y="298"/>
                  </a:lnTo>
                  <a:cubicBezTo>
                    <a:pt x="917" y="301"/>
                    <a:pt x="912" y="305"/>
                    <a:pt x="907" y="308"/>
                  </a:cubicBezTo>
                  <a:lnTo>
                    <a:pt x="907" y="308"/>
                  </a:lnTo>
                  <a:cubicBezTo>
                    <a:pt x="901" y="313"/>
                    <a:pt x="894" y="317"/>
                    <a:pt x="887" y="322"/>
                  </a:cubicBezTo>
                  <a:lnTo>
                    <a:pt x="887" y="322"/>
                  </a:lnTo>
                  <a:cubicBezTo>
                    <a:pt x="886" y="323"/>
                    <a:pt x="885" y="324"/>
                    <a:pt x="883" y="325"/>
                  </a:cubicBezTo>
                  <a:lnTo>
                    <a:pt x="883" y="325"/>
                  </a:lnTo>
                  <a:cubicBezTo>
                    <a:pt x="880" y="327"/>
                    <a:pt x="876" y="329"/>
                    <a:pt x="872" y="332"/>
                  </a:cubicBezTo>
                  <a:lnTo>
                    <a:pt x="872" y="332"/>
                  </a:lnTo>
                  <a:cubicBezTo>
                    <a:pt x="866" y="337"/>
                    <a:pt x="860" y="342"/>
                    <a:pt x="853" y="346"/>
                  </a:cubicBezTo>
                  <a:lnTo>
                    <a:pt x="853" y="346"/>
                  </a:lnTo>
                  <a:cubicBezTo>
                    <a:pt x="848" y="350"/>
                    <a:pt x="843" y="354"/>
                    <a:pt x="838" y="357"/>
                  </a:cubicBezTo>
                  <a:lnTo>
                    <a:pt x="838" y="357"/>
                  </a:lnTo>
                  <a:cubicBezTo>
                    <a:pt x="831" y="362"/>
                    <a:pt x="825" y="367"/>
                    <a:pt x="819" y="372"/>
                  </a:cubicBezTo>
                  <a:lnTo>
                    <a:pt x="819" y="372"/>
                  </a:lnTo>
                  <a:cubicBezTo>
                    <a:pt x="814" y="376"/>
                    <a:pt x="809" y="379"/>
                    <a:pt x="804" y="383"/>
                  </a:cubicBezTo>
                  <a:lnTo>
                    <a:pt x="804" y="383"/>
                  </a:lnTo>
                  <a:cubicBezTo>
                    <a:pt x="798" y="388"/>
                    <a:pt x="792" y="394"/>
                    <a:pt x="785" y="399"/>
                  </a:cubicBezTo>
                  <a:lnTo>
                    <a:pt x="785" y="399"/>
                  </a:lnTo>
                  <a:cubicBezTo>
                    <a:pt x="781" y="402"/>
                    <a:pt x="776" y="406"/>
                    <a:pt x="771" y="410"/>
                  </a:cubicBezTo>
                  <a:lnTo>
                    <a:pt x="771" y="410"/>
                  </a:lnTo>
                  <a:cubicBezTo>
                    <a:pt x="765" y="415"/>
                    <a:pt x="758" y="420"/>
                    <a:pt x="752" y="426"/>
                  </a:cubicBezTo>
                  <a:lnTo>
                    <a:pt x="752" y="426"/>
                  </a:lnTo>
                  <a:cubicBezTo>
                    <a:pt x="748" y="430"/>
                    <a:pt x="743" y="434"/>
                    <a:pt x="739" y="438"/>
                  </a:cubicBezTo>
                  <a:lnTo>
                    <a:pt x="739" y="438"/>
                  </a:lnTo>
                  <a:cubicBezTo>
                    <a:pt x="732" y="443"/>
                    <a:pt x="726" y="449"/>
                    <a:pt x="720" y="454"/>
                  </a:cubicBezTo>
                  <a:lnTo>
                    <a:pt x="720" y="454"/>
                  </a:lnTo>
                  <a:cubicBezTo>
                    <a:pt x="715" y="458"/>
                    <a:pt x="710" y="462"/>
                    <a:pt x="706" y="466"/>
                  </a:cubicBezTo>
                  <a:lnTo>
                    <a:pt x="706" y="466"/>
                  </a:lnTo>
                  <a:cubicBezTo>
                    <a:pt x="699" y="472"/>
                    <a:pt x="693" y="478"/>
                    <a:pt x="687" y="484"/>
                  </a:cubicBezTo>
                  <a:lnTo>
                    <a:pt x="687" y="484"/>
                  </a:lnTo>
                  <a:cubicBezTo>
                    <a:pt x="683" y="488"/>
                    <a:pt x="679" y="492"/>
                    <a:pt x="674" y="496"/>
                  </a:cubicBezTo>
                  <a:lnTo>
                    <a:pt x="674" y="496"/>
                  </a:lnTo>
                  <a:cubicBezTo>
                    <a:pt x="668" y="502"/>
                    <a:pt x="662" y="509"/>
                    <a:pt x="655" y="515"/>
                  </a:cubicBezTo>
                  <a:lnTo>
                    <a:pt x="655" y="515"/>
                  </a:lnTo>
                  <a:cubicBezTo>
                    <a:pt x="651" y="518"/>
                    <a:pt x="647" y="522"/>
                    <a:pt x="643" y="526"/>
                  </a:cubicBezTo>
                  <a:lnTo>
                    <a:pt x="643" y="526"/>
                  </a:lnTo>
                  <a:cubicBezTo>
                    <a:pt x="636" y="533"/>
                    <a:pt x="630" y="540"/>
                    <a:pt x="623" y="547"/>
                  </a:cubicBezTo>
                  <a:lnTo>
                    <a:pt x="623" y="547"/>
                  </a:lnTo>
                  <a:cubicBezTo>
                    <a:pt x="620" y="550"/>
                    <a:pt x="617" y="552"/>
                    <a:pt x="614" y="556"/>
                  </a:cubicBezTo>
                  <a:lnTo>
                    <a:pt x="614" y="556"/>
                  </a:lnTo>
                  <a:lnTo>
                    <a:pt x="613" y="557"/>
                  </a:lnTo>
                  <a:lnTo>
                    <a:pt x="613" y="557"/>
                  </a:lnTo>
                  <a:cubicBezTo>
                    <a:pt x="604" y="567"/>
                    <a:pt x="595" y="576"/>
                    <a:pt x="587" y="585"/>
                  </a:cubicBezTo>
                  <a:lnTo>
                    <a:pt x="587" y="585"/>
                  </a:lnTo>
                  <a:cubicBezTo>
                    <a:pt x="586" y="586"/>
                    <a:pt x="584" y="588"/>
                    <a:pt x="583" y="589"/>
                  </a:cubicBezTo>
                  <a:lnTo>
                    <a:pt x="583" y="589"/>
                  </a:lnTo>
                  <a:cubicBezTo>
                    <a:pt x="573" y="600"/>
                    <a:pt x="563" y="611"/>
                    <a:pt x="553" y="623"/>
                  </a:cubicBezTo>
                  <a:lnTo>
                    <a:pt x="553" y="623"/>
                  </a:lnTo>
                  <a:cubicBezTo>
                    <a:pt x="551" y="625"/>
                    <a:pt x="548" y="628"/>
                    <a:pt x="547" y="630"/>
                  </a:cubicBezTo>
                  <a:lnTo>
                    <a:pt x="547" y="630"/>
                  </a:lnTo>
                  <a:cubicBezTo>
                    <a:pt x="539" y="639"/>
                    <a:pt x="531" y="648"/>
                    <a:pt x="525" y="657"/>
                  </a:cubicBezTo>
                  <a:lnTo>
                    <a:pt x="525" y="657"/>
                  </a:lnTo>
                  <a:cubicBezTo>
                    <a:pt x="521" y="661"/>
                    <a:pt x="517" y="665"/>
                    <a:pt x="514" y="670"/>
                  </a:cubicBezTo>
                  <a:lnTo>
                    <a:pt x="514" y="670"/>
                  </a:lnTo>
                  <a:cubicBezTo>
                    <a:pt x="508" y="676"/>
                    <a:pt x="502" y="683"/>
                    <a:pt x="496" y="691"/>
                  </a:cubicBezTo>
                  <a:lnTo>
                    <a:pt x="496" y="691"/>
                  </a:lnTo>
                  <a:cubicBezTo>
                    <a:pt x="492" y="696"/>
                    <a:pt x="488" y="701"/>
                    <a:pt x="485" y="706"/>
                  </a:cubicBezTo>
                  <a:lnTo>
                    <a:pt x="485" y="706"/>
                  </a:lnTo>
                  <a:cubicBezTo>
                    <a:pt x="479" y="713"/>
                    <a:pt x="474" y="719"/>
                    <a:pt x="468" y="726"/>
                  </a:cubicBezTo>
                  <a:lnTo>
                    <a:pt x="468" y="726"/>
                  </a:lnTo>
                  <a:cubicBezTo>
                    <a:pt x="464" y="732"/>
                    <a:pt x="461" y="737"/>
                    <a:pt x="457" y="742"/>
                  </a:cubicBezTo>
                  <a:lnTo>
                    <a:pt x="457" y="742"/>
                  </a:lnTo>
                  <a:cubicBezTo>
                    <a:pt x="453" y="746"/>
                    <a:pt x="450" y="751"/>
                    <a:pt x="447" y="756"/>
                  </a:cubicBezTo>
                  <a:lnTo>
                    <a:pt x="447" y="756"/>
                  </a:lnTo>
                  <a:cubicBezTo>
                    <a:pt x="445" y="758"/>
                    <a:pt x="443" y="761"/>
                    <a:pt x="441" y="763"/>
                  </a:cubicBezTo>
                  <a:lnTo>
                    <a:pt x="441" y="763"/>
                  </a:lnTo>
                  <a:cubicBezTo>
                    <a:pt x="438" y="768"/>
                    <a:pt x="434" y="774"/>
                    <a:pt x="430" y="780"/>
                  </a:cubicBezTo>
                  <a:lnTo>
                    <a:pt x="430" y="780"/>
                  </a:lnTo>
                  <a:cubicBezTo>
                    <a:pt x="425" y="786"/>
                    <a:pt x="420" y="793"/>
                    <a:pt x="415" y="800"/>
                  </a:cubicBezTo>
                  <a:lnTo>
                    <a:pt x="415" y="800"/>
                  </a:lnTo>
                  <a:cubicBezTo>
                    <a:pt x="411" y="806"/>
                    <a:pt x="407" y="811"/>
                    <a:pt x="403" y="817"/>
                  </a:cubicBezTo>
                  <a:lnTo>
                    <a:pt x="403" y="817"/>
                  </a:lnTo>
                  <a:cubicBezTo>
                    <a:pt x="399" y="824"/>
                    <a:pt x="394" y="831"/>
                    <a:pt x="389" y="838"/>
                  </a:cubicBezTo>
                  <a:lnTo>
                    <a:pt x="389" y="838"/>
                  </a:lnTo>
                  <a:cubicBezTo>
                    <a:pt x="387" y="841"/>
                    <a:pt x="385" y="844"/>
                    <a:pt x="383" y="847"/>
                  </a:cubicBezTo>
                  <a:lnTo>
                    <a:pt x="383" y="847"/>
                  </a:lnTo>
                  <a:cubicBezTo>
                    <a:pt x="382" y="849"/>
                    <a:pt x="382" y="850"/>
                    <a:pt x="380" y="852"/>
                  </a:cubicBezTo>
                  <a:lnTo>
                    <a:pt x="380" y="852"/>
                  </a:lnTo>
                  <a:cubicBezTo>
                    <a:pt x="367" y="871"/>
                    <a:pt x="355" y="891"/>
                    <a:pt x="343" y="911"/>
                  </a:cubicBezTo>
                  <a:lnTo>
                    <a:pt x="343" y="911"/>
                  </a:lnTo>
                  <a:cubicBezTo>
                    <a:pt x="341" y="914"/>
                    <a:pt x="339" y="917"/>
                    <a:pt x="337" y="920"/>
                  </a:cubicBezTo>
                  <a:lnTo>
                    <a:pt x="337" y="920"/>
                  </a:lnTo>
                  <a:cubicBezTo>
                    <a:pt x="325" y="941"/>
                    <a:pt x="313" y="962"/>
                    <a:pt x="301" y="983"/>
                  </a:cubicBezTo>
                  <a:lnTo>
                    <a:pt x="301" y="983"/>
                  </a:lnTo>
                  <a:cubicBezTo>
                    <a:pt x="301" y="984"/>
                    <a:pt x="301" y="984"/>
                    <a:pt x="300" y="985"/>
                  </a:cubicBezTo>
                  <a:lnTo>
                    <a:pt x="300" y="985"/>
                  </a:lnTo>
                  <a:cubicBezTo>
                    <a:pt x="299" y="986"/>
                    <a:pt x="299" y="987"/>
                    <a:pt x="298" y="988"/>
                  </a:cubicBezTo>
                  <a:lnTo>
                    <a:pt x="298" y="988"/>
                  </a:lnTo>
                  <a:cubicBezTo>
                    <a:pt x="286" y="1010"/>
                    <a:pt x="274" y="1033"/>
                    <a:pt x="263" y="1055"/>
                  </a:cubicBezTo>
                  <a:lnTo>
                    <a:pt x="263" y="1055"/>
                  </a:lnTo>
                  <a:cubicBezTo>
                    <a:pt x="262" y="1056"/>
                    <a:pt x="262" y="1057"/>
                    <a:pt x="262" y="1058"/>
                  </a:cubicBezTo>
                  <a:lnTo>
                    <a:pt x="262" y="1058"/>
                  </a:lnTo>
                  <a:cubicBezTo>
                    <a:pt x="250" y="1080"/>
                    <a:pt x="239" y="1102"/>
                    <a:pt x="228" y="1126"/>
                  </a:cubicBezTo>
                  <a:lnTo>
                    <a:pt x="228" y="1126"/>
                  </a:lnTo>
                  <a:cubicBezTo>
                    <a:pt x="227" y="1127"/>
                    <a:pt x="227" y="1129"/>
                    <a:pt x="226" y="1131"/>
                  </a:cubicBezTo>
                  <a:lnTo>
                    <a:pt x="226" y="1131"/>
                  </a:lnTo>
                  <a:cubicBezTo>
                    <a:pt x="226" y="1132"/>
                    <a:pt x="225" y="1133"/>
                    <a:pt x="224" y="1134"/>
                  </a:cubicBezTo>
                  <a:lnTo>
                    <a:pt x="224" y="1134"/>
                  </a:lnTo>
                  <a:cubicBezTo>
                    <a:pt x="214" y="1156"/>
                    <a:pt x="204" y="1179"/>
                    <a:pt x="195" y="1201"/>
                  </a:cubicBezTo>
                  <a:lnTo>
                    <a:pt x="195" y="1201"/>
                  </a:lnTo>
                  <a:cubicBezTo>
                    <a:pt x="193" y="1205"/>
                    <a:pt x="192" y="1209"/>
                    <a:pt x="190" y="1212"/>
                  </a:cubicBezTo>
                  <a:lnTo>
                    <a:pt x="190" y="1212"/>
                  </a:lnTo>
                  <a:cubicBezTo>
                    <a:pt x="181" y="1235"/>
                    <a:pt x="172" y="1258"/>
                    <a:pt x="163" y="1281"/>
                  </a:cubicBezTo>
                  <a:lnTo>
                    <a:pt x="163" y="1281"/>
                  </a:lnTo>
                  <a:cubicBezTo>
                    <a:pt x="162" y="1282"/>
                    <a:pt x="161" y="1284"/>
                    <a:pt x="161" y="1285"/>
                  </a:cubicBezTo>
                  <a:lnTo>
                    <a:pt x="161" y="1285"/>
                  </a:lnTo>
                  <a:cubicBezTo>
                    <a:pt x="160" y="1288"/>
                    <a:pt x="159" y="1290"/>
                    <a:pt x="159" y="1292"/>
                  </a:cubicBezTo>
                  <a:lnTo>
                    <a:pt x="159" y="1292"/>
                  </a:lnTo>
                  <a:cubicBezTo>
                    <a:pt x="150" y="1315"/>
                    <a:pt x="141" y="1339"/>
                    <a:pt x="133" y="1363"/>
                  </a:cubicBezTo>
                  <a:lnTo>
                    <a:pt x="133" y="1363"/>
                  </a:lnTo>
                  <a:cubicBezTo>
                    <a:pt x="132" y="1366"/>
                    <a:pt x="131" y="1368"/>
                    <a:pt x="131" y="1371"/>
                  </a:cubicBezTo>
                  <a:lnTo>
                    <a:pt x="131" y="1371"/>
                  </a:lnTo>
                  <a:cubicBezTo>
                    <a:pt x="127" y="1382"/>
                    <a:pt x="123" y="1392"/>
                    <a:pt x="120" y="1403"/>
                  </a:cubicBezTo>
                  <a:lnTo>
                    <a:pt x="120" y="1403"/>
                  </a:lnTo>
                  <a:cubicBezTo>
                    <a:pt x="115" y="1417"/>
                    <a:pt x="111" y="1431"/>
                    <a:pt x="107" y="1446"/>
                  </a:cubicBezTo>
                  <a:lnTo>
                    <a:pt x="107" y="1446"/>
                  </a:lnTo>
                  <a:cubicBezTo>
                    <a:pt x="106" y="1446"/>
                    <a:pt x="106" y="1447"/>
                    <a:pt x="106" y="1447"/>
                  </a:cubicBezTo>
                  <a:lnTo>
                    <a:pt x="106" y="1447"/>
                  </a:lnTo>
                  <a:lnTo>
                    <a:pt x="106" y="1448"/>
                  </a:lnTo>
                  <a:lnTo>
                    <a:pt x="106" y="1448"/>
                  </a:lnTo>
                  <a:cubicBezTo>
                    <a:pt x="100" y="1470"/>
                    <a:pt x="93" y="1493"/>
                    <a:pt x="87" y="1515"/>
                  </a:cubicBezTo>
                  <a:lnTo>
                    <a:pt x="87" y="1515"/>
                  </a:lnTo>
                  <a:cubicBezTo>
                    <a:pt x="85" y="1520"/>
                    <a:pt x="84" y="1524"/>
                    <a:pt x="83" y="1529"/>
                  </a:cubicBezTo>
                  <a:lnTo>
                    <a:pt x="83" y="1529"/>
                  </a:lnTo>
                  <a:cubicBezTo>
                    <a:pt x="78" y="1551"/>
                    <a:pt x="72" y="1573"/>
                    <a:pt x="67" y="1596"/>
                  </a:cubicBezTo>
                  <a:lnTo>
                    <a:pt x="67" y="1596"/>
                  </a:lnTo>
                  <a:cubicBezTo>
                    <a:pt x="67" y="1597"/>
                    <a:pt x="66" y="1598"/>
                    <a:pt x="66" y="1600"/>
                  </a:cubicBezTo>
                  <a:lnTo>
                    <a:pt x="66" y="1600"/>
                  </a:lnTo>
                  <a:cubicBezTo>
                    <a:pt x="65" y="1602"/>
                    <a:pt x="65" y="1604"/>
                    <a:pt x="64" y="1607"/>
                  </a:cubicBezTo>
                  <a:lnTo>
                    <a:pt x="64" y="1607"/>
                  </a:lnTo>
                  <a:cubicBezTo>
                    <a:pt x="59" y="1629"/>
                    <a:pt x="54" y="1651"/>
                    <a:pt x="50" y="1673"/>
                  </a:cubicBezTo>
                  <a:lnTo>
                    <a:pt x="50" y="1673"/>
                  </a:lnTo>
                  <a:cubicBezTo>
                    <a:pt x="49" y="1676"/>
                    <a:pt x="49" y="1677"/>
                    <a:pt x="49" y="1680"/>
                  </a:cubicBezTo>
                  <a:lnTo>
                    <a:pt x="49" y="1680"/>
                  </a:lnTo>
                  <a:cubicBezTo>
                    <a:pt x="44" y="1703"/>
                    <a:pt x="39" y="1727"/>
                    <a:pt x="36" y="1751"/>
                  </a:cubicBezTo>
                  <a:lnTo>
                    <a:pt x="36" y="1751"/>
                  </a:lnTo>
                  <a:cubicBezTo>
                    <a:pt x="35" y="1752"/>
                    <a:pt x="35" y="1755"/>
                    <a:pt x="35" y="1757"/>
                  </a:cubicBezTo>
                  <a:lnTo>
                    <a:pt x="35" y="1757"/>
                  </a:lnTo>
                  <a:cubicBezTo>
                    <a:pt x="34" y="1759"/>
                    <a:pt x="34" y="1762"/>
                    <a:pt x="33" y="1764"/>
                  </a:cubicBezTo>
                  <a:lnTo>
                    <a:pt x="33" y="1764"/>
                  </a:lnTo>
                  <a:cubicBezTo>
                    <a:pt x="30" y="1788"/>
                    <a:pt x="26" y="1812"/>
                    <a:pt x="22" y="1836"/>
                  </a:cubicBezTo>
                  <a:lnTo>
                    <a:pt x="22" y="1836"/>
                  </a:lnTo>
                  <a:cubicBezTo>
                    <a:pt x="22" y="1838"/>
                    <a:pt x="22" y="1841"/>
                    <a:pt x="22" y="1843"/>
                  </a:cubicBezTo>
                  <a:lnTo>
                    <a:pt x="22" y="1843"/>
                  </a:lnTo>
                  <a:cubicBezTo>
                    <a:pt x="19" y="1866"/>
                    <a:pt x="16" y="1889"/>
                    <a:pt x="14" y="1912"/>
                  </a:cubicBezTo>
                  <a:lnTo>
                    <a:pt x="14" y="1912"/>
                  </a:lnTo>
                  <a:cubicBezTo>
                    <a:pt x="13" y="1914"/>
                    <a:pt x="13" y="1917"/>
                    <a:pt x="13" y="1919"/>
                  </a:cubicBezTo>
                  <a:lnTo>
                    <a:pt x="13" y="1919"/>
                  </a:lnTo>
                  <a:cubicBezTo>
                    <a:pt x="13" y="1920"/>
                    <a:pt x="13" y="1921"/>
                    <a:pt x="13" y="1923"/>
                  </a:cubicBezTo>
                  <a:lnTo>
                    <a:pt x="13" y="1923"/>
                  </a:lnTo>
                  <a:cubicBezTo>
                    <a:pt x="10" y="1946"/>
                    <a:pt x="9" y="1971"/>
                    <a:pt x="6" y="1995"/>
                  </a:cubicBezTo>
                  <a:lnTo>
                    <a:pt x="6" y="1995"/>
                  </a:lnTo>
                  <a:cubicBezTo>
                    <a:pt x="6" y="1999"/>
                    <a:pt x="6" y="2004"/>
                    <a:pt x="5" y="2009"/>
                  </a:cubicBezTo>
                  <a:lnTo>
                    <a:pt x="5" y="2009"/>
                  </a:lnTo>
                  <a:cubicBezTo>
                    <a:pt x="4" y="2034"/>
                    <a:pt x="2" y="2059"/>
                    <a:pt x="2" y="2084"/>
                  </a:cubicBezTo>
                  <a:lnTo>
                    <a:pt x="2" y="2084"/>
                  </a:lnTo>
                  <a:lnTo>
                    <a:pt x="2" y="2085"/>
                  </a:lnTo>
                  <a:lnTo>
                    <a:pt x="2" y="2085"/>
                  </a:lnTo>
                  <a:cubicBezTo>
                    <a:pt x="1" y="2093"/>
                    <a:pt x="1" y="2101"/>
                    <a:pt x="0" y="2110"/>
                  </a:cubicBezTo>
                  <a:lnTo>
                    <a:pt x="0" y="2110"/>
                  </a:lnTo>
                  <a:cubicBezTo>
                    <a:pt x="0" y="2117"/>
                    <a:pt x="0" y="2125"/>
                    <a:pt x="0" y="2132"/>
                  </a:cubicBezTo>
                  <a:lnTo>
                    <a:pt x="0" y="2132"/>
                  </a:lnTo>
                  <a:cubicBezTo>
                    <a:pt x="0" y="2133"/>
                    <a:pt x="0" y="2133"/>
                    <a:pt x="0" y="2134"/>
                  </a:cubicBezTo>
                  <a:lnTo>
                    <a:pt x="0" y="2134"/>
                  </a:lnTo>
                  <a:lnTo>
                    <a:pt x="0" y="2135"/>
                  </a:lnTo>
                  <a:lnTo>
                    <a:pt x="0" y="2135"/>
                  </a:lnTo>
                  <a:cubicBezTo>
                    <a:pt x="0" y="2143"/>
                    <a:pt x="0" y="2151"/>
                    <a:pt x="0" y="2160"/>
                  </a:cubicBezTo>
                  <a:lnTo>
                    <a:pt x="0" y="2160"/>
                  </a:lnTo>
                  <a:cubicBezTo>
                    <a:pt x="0" y="2168"/>
                    <a:pt x="0" y="2176"/>
                    <a:pt x="0" y="2185"/>
                  </a:cubicBezTo>
                  <a:lnTo>
                    <a:pt x="0" y="2185"/>
                  </a:lnTo>
                  <a:cubicBezTo>
                    <a:pt x="0" y="2461"/>
                    <a:pt x="42" y="2724"/>
                    <a:pt x="120" y="2967"/>
                  </a:cubicBezTo>
                  <a:lnTo>
                    <a:pt x="120" y="2967"/>
                  </a:lnTo>
                  <a:cubicBezTo>
                    <a:pt x="197" y="3206"/>
                    <a:pt x="309" y="3425"/>
                    <a:pt x="447" y="3614"/>
                  </a:cubicBezTo>
                  <a:lnTo>
                    <a:pt x="447" y="3614"/>
                  </a:lnTo>
                  <a:cubicBezTo>
                    <a:pt x="583" y="3800"/>
                    <a:pt x="745" y="3955"/>
                    <a:pt x="925" y="4073"/>
                  </a:cubicBezTo>
                  <a:lnTo>
                    <a:pt x="925" y="4073"/>
                  </a:lnTo>
                  <a:cubicBezTo>
                    <a:pt x="1103" y="4189"/>
                    <a:pt x="1297" y="4268"/>
                    <a:pt x="1501" y="4303"/>
                  </a:cubicBezTo>
                  <a:lnTo>
                    <a:pt x="1876" y="4369"/>
                  </a:lnTo>
                  <a:lnTo>
                    <a:pt x="1876" y="4369"/>
                  </a:lnTo>
                  <a:cubicBezTo>
                    <a:pt x="1669" y="4333"/>
                    <a:pt x="1472" y="4251"/>
                    <a:pt x="1291" y="4132"/>
                  </a:cubicBezTo>
                </a:path>
              </a:pathLst>
            </a:custGeom>
            <a:solidFill>
              <a:srgbClr val="000000">
                <a:alpha val="23922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C8E033D-DA39-4349-9FF3-319437EE6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017" y="6060738"/>
              <a:ext cx="487757" cy="909003"/>
            </a:xfrm>
            <a:custGeom>
              <a:avLst/>
              <a:gdLst>
                <a:gd name="T0" fmla="*/ 195 w 196"/>
                <a:gd name="T1" fmla="*/ 181 h 362"/>
                <a:gd name="T2" fmla="*/ 195 w 196"/>
                <a:gd name="T3" fmla="*/ 181 h 362"/>
                <a:gd name="T4" fmla="*/ 98 w 196"/>
                <a:gd name="T5" fmla="*/ 361 h 362"/>
                <a:gd name="T6" fmla="*/ 98 w 196"/>
                <a:gd name="T7" fmla="*/ 361 h 362"/>
                <a:gd name="T8" fmla="*/ 0 w 196"/>
                <a:gd name="T9" fmla="*/ 181 h 362"/>
                <a:gd name="T10" fmla="*/ 0 w 196"/>
                <a:gd name="T11" fmla="*/ 181 h 362"/>
                <a:gd name="T12" fmla="*/ 98 w 196"/>
                <a:gd name="T13" fmla="*/ 0 h 362"/>
                <a:gd name="T14" fmla="*/ 98 w 196"/>
                <a:gd name="T15" fmla="*/ 0 h 362"/>
                <a:gd name="T16" fmla="*/ 195 w 196"/>
                <a:gd name="T17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62">
                  <a:moveTo>
                    <a:pt x="195" y="181"/>
                  </a:moveTo>
                  <a:lnTo>
                    <a:pt x="195" y="181"/>
                  </a:lnTo>
                  <a:cubicBezTo>
                    <a:pt x="195" y="281"/>
                    <a:pt x="151" y="361"/>
                    <a:pt x="98" y="361"/>
                  </a:cubicBezTo>
                  <a:lnTo>
                    <a:pt x="98" y="361"/>
                  </a:lnTo>
                  <a:cubicBezTo>
                    <a:pt x="44" y="361"/>
                    <a:pt x="0" y="281"/>
                    <a:pt x="0" y="181"/>
                  </a:cubicBezTo>
                  <a:lnTo>
                    <a:pt x="0" y="181"/>
                  </a:lnTo>
                  <a:cubicBezTo>
                    <a:pt x="0" y="81"/>
                    <a:pt x="44" y="0"/>
                    <a:pt x="98" y="0"/>
                  </a:cubicBezTo>
                  <a:lnTo>
                    <a:pt x="98" y="0"/>
                  </a:lnTo>
                  <a:cubicBezTo>
                    <a:pt x="151" y="0"/>
                    <a:pt x="195" y="81"/>
                    <a:pt x="195" y="181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9A8F4B9-7F18-BE47-9D01-7446C5176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448" y="6445916"/>
              <a:ext cx="4825459" cy="139868"/>
            </a:xfrm>
            <a:custGeom>
              <a:avLst/>
              <a:gdLst>
                <a:gd name="T0" fmla="*/ 3596 w 3650"/>
                <a:gd name="T1" fmla="*/ 106 h 107"/>
                <a:gd name="T2" fmla="*/ 53 w 3650"/>
                <a:gd name="T3" fmla="*/ 106 h 107"/>
                <a:gd name="T4" fmla="*/ 53 w 3650"/>
                <a:gd name="T5" fmla="*/ 106 h 107"/>
                <a:gd name="T6" fmla="*/ 0 w 3650"/>
                <a:gd name="T7" fmla="*/ 53 h 107"/>
                <a:gd name="T8" fmla="*/ 0 w 3650"/>
                <a:gd name="T9" fmla="*/ 53 h 107"/>
                <a:gd name="T10" fmla="*/ 53 w 3650"/>
                <a:gd name="T11" fmla="*/ 0 h 107"/>
                <a:gd name="T12" fmla="*/ 3596 w 3650"/>
                <a:gd name="T13" fmla="*/ 0 h 107"/>
                <a:gd name="T14" fmla="*/ 3596 w 3650"/>
                <a:gd name="T15" fmla="*/ 0 h 107"/>
                <a:gd name="T16" fmla="*/ 3649 w 3650"/>
                <a:gd name="T17" fmla="*/ 53 h 107"/>
                <a:gd name="T18" fmla="*/ 3649 w 3650"/>
                <a:gd name="T19" fmla="*/ 53 h 107"/>
                <a:gd name="T20" fmla="*/ 3596 w 3650"/>
                <a:gd name="T21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0" h="107">
                  <a:moveTo>
                    <a:pt x="3596" y="106"/>
                  </a:moveTo>
                  <a:lnTo>
                    <a:pt x="53" y="106"/>
                  </a:lnTo>
                  <a:lnTo>
                    <a:pt x="53" y="106"/>
                  </a:lnTo>
                  <a:cubicBezTo>
                    <a:pt x="23" y="106"/>
                    <a:pt x="0" y="82"/>
                    <a:pt x="0" y="53"/>
                  </a:cubicBezTo>
                  <a:lnTo>
                    <a:pt x="0" y="53"/>
                  </a:lnTo>
                  <a:cubicBezTo>
                    <a:pt x="0" y="24"/>
                    <a:pt x="23" y="0"/>
                    <a:pt x="53" y="0"/>
                  </a:cubicBezTo>
                  <a:lnTo>
                    <a:pt x="3596" y="0"/>
                  </a:lnTo>
                  <a:lnTo>
                    <a:pt x="3596" y="0"/>
                  </a:lnTo>
                  <a:cubicBezTo>
                    <a:pt x="3625" y="0"/>
                    <a:pt x="3649" y="24"/>
                    <a:pt x="3649" y="53"/>
                  </a:cubicBezTo>
                  <a:lnTo>
                    <a:pt x="3649" y="53"/>
                  </a:lnTo>
                  <a:cubicBezTo>
                    <a:pt x="3649" y="82"/>
                    <a:pt x="3625" y="106"/>
                    <a:pt x="3596" y="10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3C7B7E8-0DEF-C34F-ABA0-301EF057A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138" y="6060971"/>
              <a:ext cx="1304729" cy="909386"/>
            </a:xfrm>
            <a:custGeom>
              <a:avLst/>
              <a:gdLst>
                <a:gd name="connsiteX0" fmla="*/ 0 w 1229774"/>
                <a:gd name="connsiteY0" fmla="*/ 494667 h 857143"/>
                <a:gd name="connsiteX1" fmla="*/ 926329 w 1229774"/>
                <a:gd name="connsiteY1" fmla="*/ 494667 h 857143"/>
                <a:gd name="connsiteX2" fmla="*/ 1229717 w 1229774"/>
                <a:gd name="connsiteY2" fmla="*/ 856486 h 857143"/>
                <a:gd name="connsiteX3" fmla="*/ 913895 w 1229774"/>
                <a:gd name="connsiteY3" fmla="*/ 836593 h 857143"/>
                <a:gd name="connsiteX4" fmla="*/ 377992 w 1229774"/>
                <a:gd name="connsiteY4" fmla="*/ 611544 h 857143"/>
                <a:gd name="connsiteX5" fmla="*/ 518495 w 1229774"/>
                <a:gd name="connsiteY5" fmla="*/ 817942 h 857143"/>
                <a:gd name="connsiteX6" fmla="*/ 273547 w 1229774"/>
                <a:gd name="connsiteY6" fmla="*/ 807995 h 857143"/>
                <a:gd name="connsiteX7" fmla="*/ 1217575 w 1229774"/>
                <a:gd name="connsiteY7" fmla="*/ 14 h 857143"/>
                <a:gd name="connsiteX8" fmla="*/ 1229717 w 1229774"/>
                <a:gd name="connsiteY8" fmla="*/ 994 h 857143"/>
                <a:gd name="connsiteX9" fmla="*/ 926329 w 1229774"/>
                <a:gd name="connsiteY9" fmla="*/ 361591 h 857143"/>
                <a:gd name="connsiteX10" fmla="*/ 0 w 1229774"/>
                <a:gd name="connsiteY10" fmla="*/ 361591 h 857143"/>
                <a:gd name="connsiteX11" fmla="*/ 273547 w 1229774"/>
                <a:gd name="connsiteY11" fmla="*/ 49321 h 857143"/>
                <a:gd name="connsiteX12" fmla="*/ 518495 w 1229774"/>
                <a:gd name="connsiteY12" fmla="*/ 39408 h 857143"/>
                <a:gd name="connsiteX13" fmla="*/ 377992 w 1229774"/>
                <a:gd name="connsiteY13" fmla="*/ 245109 h 857143"/>
                <a:gd name="connsiteX14" fmla="*/ 913895 w 1229774"/>
                <a:gd name="connsiteY14" fmla="*/ 19581 h 857143"/>
                <a:gd name="connsiteX15" fmla="*/ 1217575 w 1229774"/>
                <a:gd name="connsiteY15" fmla="*/ 14 h 85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774" h="857143">
                  <a:moveTo>
                    <a:pt x="0" y="494667"/>
                  </a:moveTo>
                  <a:lnTo>
                    <a:pt x="926329" y="494667"/>
                  </a:lnTo>
                  <a:cubicBezTo>
                    <a:pt x="944980" y="517048"/>
                    <a:pt x="1223500" y="851513"/>
                    <a:pt x="1229717" y="856486"/>
                  </a:cubicBezTo>
                  <a:cubicBezTo>
                    <a:pt x="1234691" y="861460"/>
                    <a:pt x="913895" y="836593"/>
                    <a:pt x="913895" y="836593"/>
                  </a:cubicBezTo>
                  <a:lnTo>
                    <a:pt x="377992" y="611544"/>
                  </a:lnTo>
                  <a:lnTo>
                    <a:pt x="518495" y="817942"/>
                  </a:lnTo>
                  <a:lnTo>
                    <a:pt x="273547" y="807995"/>
                  </a:lnTo>
                  <a:close/>
                  <a:moveTo>
                    <a:pt x="1217575" y="14"/>
                  </a:moveTo>
                  <a:cubicBezTo>
                    <a:pt x="1225870" y="-71"/>
                    <a:pt x="1230339" y="219"/>
                    <a:pt x="1229717" y="994"/>
                  </a:cubicBezTo>
                  <a:cubicBezTo>
                    <a:pt x="1223500" y="5950"/>
                    <a:pt x="944980" y="338046"/>
                    <a:pt x="926329" y="361591"/>
                  </a:cubicBezTo>
                  <a:lnTo>
                    <a:pt x="0" y="361591"/>
                  </a:lnTo>
                  <a:lnTo>
                    <a:pt x="273547" y="49321"/>
                  </a:lnTo>
                  <a:lnTo>
                    <a:pt x="518495" y="39408"/>
                  </a:lnTo>
                  <a:lnTo>
                    <a:pt x="377992" y="245109"/>
                  </a:lnTo>
                  <a:lnTo>
                    <a:pt x="913895" y="19581"/>
                  </a:lnTo>
                  <a:cubicBezTo>
                    <a:pt x="913895" y="19581"/>
                    <a:pt x="1159504" y="606"/>
                    <a:pt x="1217575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dirty="0">
                <a:solidFill>
                  <a:srgbClr val="272727"/>
                </a:solidFill>
                <a:latin typeface="Poppins" pitchFamily="2" charset="77"/>
              </a:endParaRPr>
            </a:p>
          </p:txBody>
        </p:sp>
      </p:grpSp>
      <p:sp>
        <p:nvSpPr>
          <p:cNvPr id="35" name="Round Diagonal Corner Rectangle 34">
            <a:extLst>
              <a:ext uri="{FF2B5EF4-FFF2-40B4-BE49-F238E27FC236}">
                <a16:creationId xmlns:a16="http://schemas.microsoft.com/office/drawing/2014/main" id="{8F558F41-2477-9A4C-AB7F-07E26B3F2953}"/>
              </a:ext>
            </a:extLst>
          </p:cNvPr>
          <p:cNvSpPr/>
          <p:nvPr/>
        </p:nvSpPr>
        <p:spPr>
          <a:xfrm>
            <a:off x="5027670" y="1990820"/>
            <a:ext cx="7029069" cy="1459039"/>
          </a:xfrm>
          <a:prstGeom prst="round2DiagRect">
            <a:avLst>
              <a:gd name="adj1" fmla="val 50000"/>
              <a:gd name="adj2" fmla="val 8865"/>
            </a:avLst>
          </a:prstGeom>
          <a:solidFill>
            <a:srgbClr val="07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802CB6B-B766-D746-87C2-07F4C29D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010" y="2127627"/>
            <a:ext cx="573998" cy="609650"/>
          </a:xfrm>
          <a:custGeom>
            <a:avLst/>
            <a:gdLst>
              <a:gd name="connsiteX0" fmla="*/ 417909 w 517518"/>
              <a:gd name="connsiteY0" fmla="*/ 442913 h 549662"/>
              <a:gd name="connsiteX1" fmla="*/ 424656 w 517518"/>
              <a:gd name="connsiteY1" fmla="*/ 450247 h 549662"/>
              <a:gd name="connsiteX2" fmla="*/ 424656 w 517518"/>
              <a:gd name="connsiteY2" fmla="*/ 542328 h 549662"/>
              <a:gd name="connsiteX3" fmla="*/ 417909 w 517518"/>
              <a:gd name="connsiteY3" fmla="*/ 549662 h 549662"/>
              <a:gd name="connsiteX4" fmla="*/ 410765 w 517518"/>
              <a:gd name="connsiteY4" fmla="*/ 542328 h 549662"/>
              <a:gd name="connsiteX5" fmla="*/ 410765 w 517518"/>
              <a:gd name="connsiteY5" fmla="*/ 450247 h 549662"/>
              <a:gd name="connsiteX6" fmla="*/ 417909 w 517518"/>
              <a:gd name="connsiteY6" fmla="*/ 442913 h 549662"/>
              <a:gd name="connsiteX7" fmla="*/ 98225 w 517518"/>
              <a:gd name="connsiteY7" fmla="*/ 442913 h 549662"/>
              <a:gd name="connsiteX8" fmla="*/ 104972 w 517518"/>
              <a:gd name="connsiteY8" fmla="*/ 450247 h 549662"/>
              <a:gd name="connsiteX9" fmla="*/ 104972 w 517518"/>
              <a:gd name="connsiteY9" fmla="*/ 542328 h 549662"/>
              <a:gd name="connsiteX10" fmla="*/ 98225 w 517518"/>
              <a:gd name="connsiteY10" fmla="*/ 549662 h 549662"/>
              <a:gd name="connsiteX11" fmla="*/ 91081 w 517518"/>
              <a:gd name="connsiteY11" fmla="*/ 542328 h 549662"/>
              <a:gd name="connsiteX12" fmla="*/ 91081 w 517518"/>
              <a:gd name="connsiteY12" fmla="*/ 450247 h 549662"/>
              <a:gd name="connsiteX13" fmla="*/ 98225 w 517518"/>
              <a:gd name="connsiteY13" fmla="*/ 442913 h 549662"/>
              <a:gd name="connsiteX14" fmla="*/ 226541 w 517518"/>
              <a:gd name="connsiteY14" fmla="*/ 365372 h 549662"/>
              <a:gd name="connsiteX15" fmla="*/ 231404 w 517518"/>
              <a:gd name="connsiteY15" fmla="*/ 373852 h 549662"/>
              <a:gd name="connsiteX16" fmla="*/ 235051 w 517518"/>
              <a:gd name="connsiteY16" fmla="*/ 381523 h 549662"/>
              <a:gd name="connsiteX17" fmla="*/ 282467 w 517518"/>
              <a:gd name="connsiteY17" fmla="*/ 381523 h 549662"/>
              <a:gd name="connsiteX18" fmla="*/ 286114 w 517518"/>
              <a:gd name="connsiteY18" fmla="*/ 373852 h 549662"/>
              <a:gd name="connsiteX19" fmla="*/ 290977 w 517518"/>
              <a:gd name="connsiteY19" fmla="*/ 365372 h 549662"/>
              <a:gd name="connsiteX20" fmla="*/ 196957 w 517518"/>
              <a:gd name="connsiteY20" fmla="*/ 287040 h 549662"/>
              <a:gd name="connsiteX21" fmla="*/ 159267 w 517518"/>
              <a:gd name="connsiteY21" fmla="*/ 299557 h 549662"/>
              <a:gd name="connsiteX22" fmla="*/ 159267 w 517518"/>
              <a:gd name="connsiteY22" fmla="*/ 348414 h 549662"/>
              <a:gd name="connsiteX23" fmla="*/ 162509 w 517518"/>
              <a:gd name="connsiteY23" fmla="*/ 350836 h 549662"/>
              <a:gd name="connsiteX24" fmla="*/ 244777 w 517518"/>
              <a:gd name="connsiteY24" fmla="*/ 350836 h 549662"/>
              <a:gd name="connsiteX25" fmla="*/ 233025 w 517518"/>
              <a:gd name="connsiteY25" fmla="*/ 333878 h 549662"/>
              <a:gd name="connsiteX26" fmla="*/ 200604 w 517518"/>
              <a:gd name="connsiteY26" fmla="*/ 288251 h 549662"/>
              <a:gd name="connsiteX27" fmla="*/ 196957 w 517518"/>
              <a:gd name="connsiteY27" fmla="*/ 287040 h 549662"/>
              <a:gd name="connsiteX28" fmla="*/ 322182 w 517518"/>
              <a:gd name="connsiteY28" fmla="*/ 285424 h 549662"/>
              <a:gd name="connsiteX29" fmla="*/ 319751 w 517518"/>
              <a:gd name="connsiteY29" fmla="*/ 286636 h 549662"/>
              <a:gd name="connsiteX30" fmla="*/ 273146 w 517518"/>
              <a:gd name="connsiteY30" fmla="*/ 350836 h 549662"/>
              <a:gd name="connsiteX31" fmla="*/ 355414 w 517518"/>
              <a:gd name="connsiteY31" fmla="*/ 350836 h 549662"/>
              <a:gd name="connsiteX32" fmla="*/ 358250 w 517518"/>
              <a:gd name="connsiteY32" fmla="*/ 348414 h 549662"/>
              <a:gd name="connsiteX33" fmla="*/ 358250 w 517518"/>
              <a:gd name="connsiteY33" fmla="*/ 298345 h 549662"/>
              <a:gd name="connsiteX34" fmla="*/ 325830 w 517518"/>
              <a:gd name="connsiteY34" fmla="*/ 270485 h 549662"/>
              <a:gd name="connsiteX35" fmla="*/ 327045 w 517518"/>
              <a:gd name="connsiteY35" fmla="*/ 271292 h 549662"/>
              <a:gd name="connsiteX36" fmla="*/ 495228 w 517518"/>
              <a:gd name="connsiteY36" fmla="*/ 333474 h 549662"/>
              <a:gd name="connsiteX37" fmla="*/ 517518 w 517518"/>
              <a:gd name="connsiteY37" fmla="*/ 363353 h 549662"/>
              <a:gd name="connsiteX38" fmla="*/ 517518 w 517518"/>
              <a:gd name="connsiteY38" fmla="*/ 540611 h 549662"/>
              <a:gd name="connsiteX39" fmla="*/ 510223 w 517518"/>
              <a:gd name="connsiteY39" fmla="*/ 547879 h 549662"/>
              <a:gd name="connsiteX40" fmla="*/ 502928 w 517518"/>
              <a:gd name="connsiteY40" fmla="*/ 540611 h 549662"/>
              <a:gd name="connsiteX41" fmla="*/ 502928 w 517518"/>
              <a:gd name="connsiteY41" fmla="*/ 363353 h 549662"/>
              <a:gd name="connsiteX42" fmla="*/ 489555 w 517518"/>
              <a:gd name="connsiteY42" fmla="*/ 346395 h 549662"/>
              <a:gd name="connsiteX43" fmla="*/ 372840 w 517518"/>
              <a:gd name="connsiteY43" fmla="*/ 302787 h 549662"/>
              <a:gd name="connsiteX44" fmla="*/ 372840 w 517518"/>
              <a:gd name="connsiteY44" fmla="*/ 348414 h 549662"/>
              <a:gd name="connsiteX45" fmla="*/ 355414 w 517518"/>
              <a:gd name="connsiteY45" fmla="*/ 365372 h 549662"/>
              <a:gd name="connsiteX46" fmla="*/ 307593 w 517518"/>
              <a:gd name="connsiteY46" fmla="*/ 365372 h 549662"/>
              <a:gd name="connsiteX47" fmla="*/ 298677 w 517518"/>
              <a:gd name="connsiteY47" fmla="*/ 380716 h 549662"/>
              <a:gd name="connsiteX48" fmla="*/ 294624 w 517518"/>
              <a:gd name="connsiteY48" fmla="*/ 400097 h 549662"/>
              <a:gd name="connsiteX49" fmla="*/ 311645 w 517518"/>
              <a:gd name="connsiteY49" fmla="*/ 539400 h 549662"/>
              <a:gd name="connsiteX50" fmla="*/ 305567 w 517518"/>
              <a:gd name="connsiteY50" fmla="*/ 547879 h 549662"/>
              <a:gd name="connsiteX51" fmla="*/ 304351 w 517518"/>
              <a:gd name="connsiteY51" fmla="*/ 547879 h 549662"/>
              <a:gd name="connsiteX52" fmla="*/ 297461 w 517518"/>
              <a:gd name="connsiteY52" fmla="*/ 541419 h 549662"/>
              <a:gd name="connsiteX53" fmla="*/ 280440 w 517518"/>
              <a:gd name="connsiteY53" fmla="*/ 401712 h 549662"/>
              <a:gd name="connsiteX54" fmla="*/ 280035 w 517518"/>
              <a:gd name="connsiteY54" fmla="*/ 395655 h 549662"/>
              <a:gd name="connsiteX55" fmla="*/ 237483 w 517518"/>
              <a:gd name="connsiteY55" fmla="*/ 395655 h 549662"/>
              <a:gd name="connsiteX56" fmla="*/ 237077 w 517518"/>
              <a:gd name="connsiteY56" fmla="*/ 401712 h 549662"/>
              <a:gd name="connsiteX57" fmla="*/ 220462 w 517518"/>
              <a:gd name="connsiteY57" fmla="*/ 541419 h 549662"/>
              <a:gd name="connsiteX58" fmla="*/ 212357 w 517518"/>
              <a:gd name="connsiteY58" fmla="*/ 547879 h 549662"/>
              <a:gd name="connsiteX59" fmla="*/ 205872 w 517518"/>
              <a:gd name="connsiteY59" fmla="*/ 539400 h 549662"/>
              <a:gd name="connsiteX60" fmla="*/ 222893 w 517518"/>
              <a:gd name="connsiteY60" fmla="*/ 400097 h 549662"/>
              <a:gd name="connsiteX61" fmla="*/ 219246 w 517518"/>
              <a:gd name="connsiteY61" fmla="*/ 380716 h 549662"/>
              <a:gd name="connsiteX62" fmla="*/ 209925 w 517518"/>
              <a:gd name="connsiteY62" fmla="*/ 365372 h 549662"/>
              <a:gd name="connsiteX63" fmla="*/ 162509 w 517518"/>
              <a:gd name="connsiteY63" fmla="*/ 365372 h 549662"/>
              <a:gd name="connsiteX64" fmla="*/ 145083 w 517518"/>
              <a:gd name="connsiteY64" fmla="*/ 348414 h 549662"/>
              <a:gd name="connsiteX65" fmla="*/ 145083 w 517518"/>
              <a:gd name="connsiteY65" fmla="*/ 303594 h 549662"/>
              <a:gd name="connsiteX66" fmla="*/ 27963 w 517518"/>
              <a:gd name="connsiteY66" fmla="*/ 346395 h 549662"/>
              <a:gd name="connsiteX67" fmla="*/ 14589 w 517518"/>
              <a:gd name="connsiteY67" fmla="*/ 365776 h 549662"/>
              <a:gd name="connsiteX68" fmla="*/ 14589 w 517518"/>
              <a:gd name="connsiteY68" fmla="*/ 540611 h 549662"/>
              <a:gd name="connsiteX69" fmla="*/ 7295 w 517518"/>
              <a:gd name="connsiteY69" fmla="*/ 547879 h 549662"/>
              <a:gd name="connsiteX70" fmla="*/ 0 w 517518"/>
              <a:gd name="connsiteY70" fmla="*/ 540611 h 549662"/>
              <a:gd name="connsiteX71" fmla="*/ 0 w 517518"/>
              <a:gd name="connsiteY71" fmla="*/ 365776 h 549662"/>
              <a:gd name="connsiteX72" fmla="*/ 23100 w 517518"/>
              <a:gd name="connsiteY72" fmla="*/ 332666 h 549662"/>
              <a:gd name="connsiteX73" fmla="*/ 193715 w 517518"/>
              <a:gd name="connsiteY73" fmla="*/ 271292 h 549662"/>
              <a:gd name="connsiteX74" fmla="*/ 211141 w 517518"/>
              <a:gd name="connsiteY74" fmla="*/ 278560 h 549662"/>
              <a:gd name="connsiteX75" fmla="*/ 244777 w 517518"/>
              <a:gd name="connsiteY75" fmla="*/ 326206 h 549662"/>
              <a:gd name="connsiteX76" fmla="*/ 256935 w 517518"/>
              <a:gd name="connsiteY76" fmla="*/ 342761 h 549662"/>
              <a:gd name="connsiteX77" fmla="*/ 258962 w 517518"/>
              <a:gd name="connsiteY77" fmla="*/ 343972 h 549662"/>
              <a:gd name="connsiteX78" fmla="*/ 260583 w 517518"/>
              <a:gd name="connsiteY78" fmla="*/ 343165 h 549662"/>
              <a:gd name="connsiteX79" fmla="*/ 307998 w 517518"/>
              <a:gd name="connsiteY79" fmla="*/ 278560 h 549662"/>
              <a:gd name="connsiteX80" fmla="*/ 309619 w 517518"/>
              <a:gd name="connsiteY80" fmla="*/ 276541 h 549662"/>
              <a:gd name="connsiteX81" fmla="*/ 325830 w 517518"/>
              <a:gd name="connsiteY81" fmla="*/ 270485 h 549662"/>
              <a:gd name="connsiteX82" fmla="*/ 258959 w 517518"/>
              <a:gd name="connsiteY82" fmla="*/ 91369 h 549662"/>
              <a:gd name="connsiteX83" fmla="*/ 212810 w 517518"/>
              <a:gd name="connsiteY83" fmla="*/ 137113 h 549662"/>
              <a:gd name="connsiteX84" fmla="*/ 258959 w 517518"/>
              <a:gd name="connsiteY84" fmla="*/ 183262 h 549662"/>
              <a:gd name="connsiteX85" fmla="*/ 305108 w 517518"/>
              <a:gd name="connsiteY85" fmla="*/ 137113 h 549662"/>
              <a:gd name="connsiteX86" fmla="*/ 258959 w 517518"/>
              <a:gd name="connsiteY86" fmla="*/ 91369 h 549662"/>
              <a:gd name="connsiteX87" fmla="*/ 258959 w 517518"/>
              <a:gd name="connsiteY87" fmla="*/ 76796 h 549662"/>
              <a:gd name="connsiteX88" fmla="*/ 319276 w 517518"/>
              <a:gd name="connsiteY88" fmla="*/ 137113 h 549662"/>
              <a:gd name="connsiteX89" fmla="*/ 258959 w 517518"/>
              <a:gd name="connsiteY89" fmla="*/ 197835 h 549662"/>
              <a:gd name="connsiteX90" fmla="*/ 198237 w 517518"/>
              <a:gd name="connsiteY90" fmla="*/ 137113 h 549662"/>
              <a:gd name="connsiteX91" fmla="*/ 258959 w 517518"/>
              <a:gd name="connsiteY91" fmla="*/ 76796 h 549662"/>
              <a:gd name="connsiteX92" fmla="*/ 248041 w 517518"/>
              <a:gd name="connsiteY92" fmla="*/ 14156 h 549662"/>
              <a:gd name="connsiteX93" fmla="*/ 247233 w 517518"/>
              <a:gd name="connsiteY93" fmla="*/ 15370 h 549662"/>
              <a:gd name="connsiteX94" fmla="*/ 247233 w 517518"/>
              <a:gd name="connsiteY94" fmla="*/ 25886 h 549662"/>
              <a:gd name="connsiteX95" fmla="*/ 235503 w 517518"/>
              <a:gd name="connsiteY95" fmla="*/ 40446 h 549662"/>
              <a:gd name="connsiteX96" fmla="*/ 207191 w 517518"/>
              <a:gd name="connsiteY96" fmla="*/ 52176 h 549662"/>
              <a:gd name="connsiteX97" fmla="*/ 188181 w 517518"/>
              <a:gd name="connsiteY97" fmla="*/ 50153 h 549662"/>
              <a:gd name="connsiteX98" fmla="*/ 180900 w 517518"/>
              <a:gd name="connsiteY98" fmla="*/ 42873 h 549662"/>
              <a:gd name="connsiteX99" fmla="*/ 179282 w 517518"/>
              <a:gd name="connsiteY99" fmla="*/ 42873 h 549662"/>
              <a:gd name="connsiteX100" fmla="*/ 163913 w 517518"/>
              <a:gd name="connsiteY100" fmla="*/ 58243 h 549662"/>
              <a:gd name="connsiteX101" fmla="*/ 163913 w 517518"/>
              <a:gd name="connsiteY101" fmla="*/ 59456 h 549662"/>
              <a:gd name="connsiteX102" fmla="*/ 172002 w 517518"/>
              <a:gd name="connsiteY102" fmla="*/ 67141 h 549662"/>
              <a:gd name="connsiteX103" fmla="*/ 174024 w 517518"/>
              <a:gd name="connsiteY103" fmla="*/ 85747 h 549662"/>
              <a:gd name="connsiteX104" fmla="*/ 162699 w 517518"/>
              <a:gd name="connsiteY104" fmla="*/ 114059 h 549662"/>
              <a:gd name="connsiteX105" fmla="*/ 147734 w 517518"/>
              <a:gd name="connsiteY105" fmla="*/ 125789 h 549662"/>
              <a:gd name="connsiteX106" fmla="*/ 136814 w 517518"/>
              <a:gd name="connsiteY106" fmla="*/ 125789 h 549662"/>
              <a:gd name="connsiteX107" fmla="*/ 136005 w 517518"/>
              <a:gd name="connsiteY107" fmla="*/ 126598 h 549662"/>
              <a:gd name="connsiteX108" fmla="*/ 136005 w 517518"/>
              <a:gd name="connsiteY108" fmla="*/ 148439 h 549662"/>
              <a:gd name="connsiteX109" fmla="*/ 136814 w 517518"/>
              <a:gd name="connsiteY109" fmla="*/ 149248 h 549662"/>
              <a:gd name="connsiteX110" fmla="*/ 148139 w 517518"/>
              <a:gd name="connsiteY110" fmla="*/ 149248 h 549662"/>
              <a:gd name="connsiteX111" fmla="*/ 162699 w 517518"/>
              <a:gd name="connsiteY111" fmla="*/ 160573 h 549662"/>
              <a:gd name="connsiteX112" fmla="*/ 174429 w 517518"/>
              <a:gd name="connsiteY112" fmla="*/ 188481 h 549662"/>
              <a:gd name="connsiteX113" fmla="*/ 172002 w 517518"/>
              <a:gd name="connsiteY113" fmla="*/ 207086 h 549662"/>
              <a:gd name="connsiteX114" fmla="*/ 163913 w 517518"/>
              <a:gd name="connsiteY114" fmla="*/ 215175 h 549662"/>
              <a:gd name="connsiteX115" fmla="*/ 163913 w 517518"/>
              <a:gd name="connsiteY115" fmla="*/ 216793 h 549662"/>
              <a:gd name="connsiteX116" fmla="*/ 179282 w 517518"/>
              <a:gd name="connsiteY116" fmla="*/ 232163 h 549662"/>
              <a:gd name="connsiteX117" fmla="*/ 180900 w 517518"/>
              <a:gd name="connsiteY117" fmla="*/ 232163 h 549662"/>
              <a:gd name="connsiteX118" fmla="*/ 189394 w 517518"/>
              <a:gd name="connsiteY118" fmla="*/ 223669 h 549662"/>
              <a:gd name="connsiteX119" fmla="*/ 199910 w 517518"/>
              <a:gd name="connsiteY119" fmla="*/ 218816 h 549662"/>
              <a:gd name="connsiteX120" fmla="*/ 207999 w 517518"/>
              <a:gd name="connsiteY120" fmla="*/ 221242 h 549662"/>
              <a:gd name="connsiteX121" fmla="*/ 235503 w 517518"/>
              <a:gd name="connsiteY121" fmla="*/ 232567 h 549662"/>
              <a:gd name="connsiteX122" fmla="*/ 247233 w 517518"/>
              <a:gd name="connsiteY122" fmla="*/ 247533 h 549662"/>
              <a:gd name="connsiteX123" fmla="*/ 247233 w 517518"/>
              <a:gd name="connsiteY123" fmla="*/ 259666 h 549662"/>
              <a:gd name="connsiteX124" fmla="*/ 248041 w 517518"/>
              <a:gd name="connsiteY124" fmla="*/ 260475 h 549662"/>
              <a:gd name="connsiteX125" fmla="*/ 269883 w 517518"/>
              <a:gd name="connsiteY125" fmla="*/ 260475 h 549662"/>
              <a:gd name="connsiteX126" fmla="*/ 270691 w 517518"/>
              <a:gd name="connsiteY126" fmla="*/ 259666 h 549662"/>
              <a:gd name="connsiteX127" fmla="*/ 270691 w 517518"/>
              <a:gd name="connsiteY127" fmla="*/ 247533 h 549662"/>
              <a:gd name="connsiteX128" fmla="*/ 282421 w 517518"/>
              <a:gd name="connsiteY128" fmla="*/ 232567 h 549662"/>
              <a:gd name="connsiteX129" fmla="*/ 309925 w 517518"/>
              <a:gd name="connsiteY129" fmla="*/ 221242 h 549662"/>
              <a:gd name="connsiteX130" fmla="*/ 328126 w 517518"/>
              <a:gd name="connsiteY130" fmla="*/ 223669 h 549662"/>
              <a:gd name="connsiteX131" fmla="*/ 336619 w 517518"/>
              <a:gd name="connsiteY131" fmla="*/ 232163 h 549662"/>
              <a:gd name="connsiteX132" fmla="*/ 338237 w 517518"/>
              <a:gd name="connsiteY132" fmla="*/ 232163 h 549662"/>
              <a:gd name="connsiteX133" fmla="*/ 353607 w 517518"/>
              <a:gd name="connsiteY133" fmla="*/ 216793 h 549662"/>
              <a:gd name="connsiteX134" fmla="*/ 353607 w 517518"/>
              <a:gd name="connsiteY134" fmla="*/ 215175 h 549662"/>
              <a:gd name="connsiteX135" fmla="*/ 345113 w 517518"/>
              <a:gd name="connsiteY135" fmla="*/ 207086 h 549662"/>
              <a:gd name="connsiteX136" fmla="*/ 342686 w 517518"/>
              <a:gd name="connsiteY136" fmla="*/ 188481 h 549662"/>
              <a:gd name="connsiteX137" fmla="*/ 354820 w 517518"/>
              <a:gd name="connsiteY137" fmla="*/ 160573 h 549662"/>
              <a:gd name="connsiteX138" fmla="*/ 369381 w 517518"/>
              <a:gd name="connsiteY138" fmla="*/ 149248 h 549662"/>
              <a:gd name="connsiteX139" fmla="*/ 381110 w 517518"/>
              <a:gd name="connsiteY139" fmla="*/ 149248 h 549662"/>
              <a:gd name="connsiteX140" fmla="*/ 381919 w 517518"/>
              <a:gd name="connsiteY140" fmla="*/ 148439 h 549662"/>
              <a:gd name="connsiteX141" fmla="*/ 381919 w 517518"/>
              <a:gd name="connsiteY141" fmla="*/ 126598 h 549662"/>
              <a:gd name="connsiteX142" fmla="*/ 381110 w 517518"/>
              <a:gd name="connsiteY142" fmla="*/ 125789 h 549662"/>
              <a:gd name="connsiteX143" fmla="*/ 369785 w 517518"/>
              <a:gd name="connsiteY143" fmla="*/ 125789 h 549662"/>
              <a:gd name="connsiteX144" fmla="*/ 354820 w 517518"/>
              <a:gd name="connsiteY144" fmla="*/ 114059 h 549662"/>
              <a:gd name="connsiteX145" fmla="*/ 343495 w 517518"/>
              <a:gd name="connsiteY145" fmla="*/ 85747 h 549662"/>
              <a:gd name="connsiteX146" fmla="*/ 345922 w 517518"/>
              <a:gd name="connsiteY146" fmla="*/ 67141 h 549662"/>
              <a:gd name="connsiteX147" fmla="*/ 353607 w 517518"/>
              <a:gd name="connsiteY147" fmla="*/ 59456 h 549662"/>
              <a:gd name="connsiteX148" fmla="*/ 353607 w 517518"/>
              <a:gd name="connsiteY148" fmla="*/ 58243 h 549662"/>
              <a:gd name="connsiteX149" fmla="*/ 338237 w 517518"/>
              <a:gd name="connsiteY149" fmla="*/ 42873 h 549662"/>
              <a:gd name="connsiteX150" fmla="*/ 336619 w 517518"/>
              <a:gd name="connsiteY150" fmla="*/ 42873 h 549662"/>
              <a:gd name="connsiteX151" fmla="*/ 329339 w 517518"/>
              <a:gd name="connsiteY151" fmla="*/ 50153 h 549662"/>
              <a:gd name="connsiteX152" fmla="*/ 310734 w 517518"/>
              <a:gd name="connsiteY152" fmla="*/ 52176 h 549662"/>
              <a:gd name="connsiteX153" fmla="*/ 282421 w 517518"/>
              <a:gd name="connsiteY153" fmla="*/ 40446 h 549662"/>
              <a:gd name="connsiteX154" fmla="*/ 270691 w 517518"/>
              <a:gd name="connsiteY154" fmla="*/ 25886 h 549662"/>
              <a:gd name="connsiteX155" fmla="*/ 270691 w 517518"/>
              <a:gd name="connsiteY155" fmla="*/ 15370 h 549662"/>
              <a:gd name="connsiteX156" fmla="*/ 269883 w 517518"/>
              <a:gd name="connsiteY156" fmla="*/ 14156 h 549662"/>
              <a:gd name="connsiteX157" fmla="*/ 248041 w 517518"/>
              <a:gd name="connsiteY157" fmla="*/ 0 h 549662"/>
              <a:gd name="connsiteX158" fmla="*/ 269883 w 517518"/>
              <a:gd name="connsiteY158" fmla="*/ 0 h 549662"/>
              <a:gd name="connsiteX159" fmla="*/ 284848 w 517518"/>
              <a:gd name="connsiteY159" fmla="*/ 15370 h 549662"/>
              <a:gd name="connsiteX160" fmla="*/ 284848 w 517518"/>
              <a:gd name="connsiteY160" fmla="*/ 25886 h 549662"/>
              <a:gd name="connsiteX161" fmla="*/ 285657 w 517518"/>
              <a:gd name="connsiteY161" fmla="*/ 26695 h 549662"/>
              <a:gd name="connsiteX162" fmla="*/ 318014 w 517518"/>
              <a:gd name="connsiteY162" fmla="*/ 40446 h 549662"/>
              <a:gd name="connsiteX163" fmla="*/ 319227 w 517518"/>
              <a:gd name="connsiteY163" fmla="*/ 40042 h 549662"/>
              <a:gd name="connsiteX164" fmla="*/ 326912 w 517518"/>
              <a:gd name="connsiteY164" fmla="*/ 32357 h 549662"/>
              <a:gd name="connsiteX165" fmla="*/ 348349 w 517518"/>
              <a:gd name="connsiteY165" fmla="*/ 32357 h 549662"/>
              <a:gd name="connsiteX166" fmla="*/ 363314 w 517518"/>
              <a:gd name="connsiteY166" fmla="*/ 48131 h 549662"/>
              <a:gd name="connsiteX167" fmla="*/ 363314 w 517518"/>
              <a:gd name="connsiteY167" fmla="*/ 69568 h 549662"/>
              <a:gd name="connsiteX168" fmla="*/ 356034 w 517518"/>
              <a:gd name="connsiteY168" fmla="*/ 77253 h 549662"/>
              <a:gd name="connsiteX169" fmla="*/ 356034 w 517518"/>
              <a:gd name="connsiteY169" fmla="*/ 78466 h 549662"/>
              <a:gd name="connsiteX170" fmla="*/ 368976 w 517518"/>
              <a:gd name="connsiteY170" fmla="*/ 110823 h 549662"/>
              <a:gd name="connsiteX171" fmla="*/ 369785 w 517518"/>
              <a:gd name="connsiteY171" fmla="*/ 111228 h 549662"/>
              <a:gd name="connsiteX172" fmla="*/ 381110 w 517518"/>
              <a:gd name="connsiteY172" fmla="*/ 111228 h 549662"/>
              <a:gd name="connsiteX173" fmla="*/ 396076 w 517518"/>
              <a:gd name="connsiteY173" fmla="*/ 126598 h 549662"/>
              <a:gd name="connsiteX174" fmla="*/ 396076 w 517518"/>
              <a:gd name="connsiteY174" fmla="*/ 148439 h 549662"/>
              <a:gd name="connsiteX175" fmla="*/ 381110 w 517518"/>
              <a:gd name="connsiteY175" fmla="*/ 163404 h 549662"/>
              <a:gd name="connsiteX176" fmla="*/ 369381 w 517518"/>
              <a:gd name="connsiteY176" fmla="*/ 163404 h 549662"/>
              <a:gd name="connsiteX177" fmla="*/ 368572 w 517518"/>
              <a:gd name="connsiteY177" fmla="*/ 164213 h 549662"/>
              <a:gd name="connsiteX178" fmla="*/ 354820 w 517518"/>
              <a:gd name="connsiteY178" fmla="*/ 195761 h 549662"/>
              <a:gd name="connsiteX179" fmla="*/ 355225 w 517518"/>
              <a:gd name="connsiteY179" fmla="*/ 196974 h 549662"/>
              <a:gd name="connsiteX180" fmla="*/ 363314 w 517518"/>
              <a:gd name="connsiteY180" fmla="*/ 205468 h 549662"/>
              <a:gd name="connsiteX181" fmla="*/ 363314 w 517518"/>
              <a:gd name="connsiteY181" fmla="*/ 226905 h 549662"/>
              <a:gd name="connsiteX182" fmla="*/ 348349 w 517518"/>
              <a:gd name="connsiteY182" fmla="*/ 242274 h 549662"/>
              <a:gd name="connsiteX183" fmla="*/ 326912 w 517518"/>
              <a:gd name="connsiteY183" fmla="*/ 242274 h 549662"/>
              <a:gd name="connsiteX184" fmla="*/ 318014 w 517518"/>
              <a:gd name="connsiteY184" fmla="*/ 233781 h 549662"/>
              <a:gd name="connsiteX185" fmla="*/ 317205 w 517518"/>
              <a:gd name="connsiteY185" fmla="*/ 233376 h 549662"/>
              <a:gd name="connsiteX186" fmla="*/ 285657 w 517518"/>
              <a:gd name="connsiteY186" fmla="*/ 246724 h 549662"/>
              <a:gd name="connsiteX187" fmla="*/ 284848 w 517518"/>
              <a:gd name="connsiteY187" fmla="*/ 247533 h 549662"/>
              <a:gd name="connsiteX188" fmla="*/ 284848 w 517518"/>
              <a:gd name="connsiteY188" fmla="*/ 259666 h 549662"/>
              <a:gd name="connsiteX189" fmla="*/ 269883 w 517518"/>
              <a:gd name="connsiteY189" fmla="*/ 274632 h 549662"/>
              <a:gd name="connsiteX190" fmla="*/ 248041 w 517518"/>
              <a:gd name="connsiteY190" fmla="*/ 274632 h 549662"/>
              <a:gd name="connsiteX191" fmla="*/ 232672 w 517518"/>
              <a:gd name="connsiteY191" fmla="*/ 259666 h 549662"/>
              <a:gd name="connsiteX192" fmla="*/ 232672 w 517518"/>
              <a:gd name="connsiteY192" fmla="*/ 247533 h 549662"/>
              <a:gd name="connsiteX193" fmla="*/ 232267 w 517518"/>
              <a:gd name="connsiteY193" fmla="*/ 246724 h 549662"/>
              <a:gd name="connsiteX194" fmla="*/ 200315 w 517518"/>
              <a:gd name="connsiteY194" fmla="*/ 233376 h 549662"/>
              <a:gd name="connsiteX195" fmla="*/ 199506 w 517518"/>
              <a:gd name="connsiteY195" fmla="*/ 233781 h 549662"/>
              <a:gd name="connsiteX196" fmla="*/ 191012 w 517518"/>
              <a:gd name="connsiteY196" fmla="*/ 242274 h 549662"/>
              <a:gd name="connsiteX197" fmla="*/ 169575 w 517518"/>
              <a:gd name="connsiteY197" fmla="*/ 242274 h 549662"/>
              <a:gd name="connsiteX198" fmla="*/ 154206 w 517518"/>
              <a:gd name="connsiteY198" fmla="*/ 226905 h 549662"/>
              <a:gd name="connsiteX199" fmla="*/ 154206 w 517518"/>
              <a:gd name="connsiteY199" fmla="*/ 205468 h 549662"/>
              <a:gd name="connsiteX200" fmla="*/ 162699 w 517518"/>
              <a:gd name="connsiteY200" fmla="*/ 196974 h 549662"/>
              <a:gd name="connsiteX201" fmla="*/ 162699 w 517518"/>
              <a:gd name="connsiteY201" fmla="*/ 195761 h 549662"/>
              <a:gd name="connsiteX202" fmla="*/ 149352 w 517518"/>
              <a:gd name="connsiteY202" fmla="*/ 164213 h 549662"/>
              <a:gd name="connsiteX203" fmla="*/ 148139 w 517518"/>
              <a:gd name="connsiteY203" fmla="*/ 163404 h 549662"/>
              <a:gd name="connsiteX204" fmla="*/ 136814 w 517518"/>
              <a:gd name="connsiteY204" fmla="*/ 163404 h 549662"/>
              <a:gd name="connsiteX205" fmla="*/ 121444 w 517518"/>
              <a:gd name="connsiteY205" fmla="*/ 148439 h 549662"/>
              <a:gd name="connsiteX206" fmla="*/ 121444 w 517518"/>
              <a:gd name="connsiteY206" fmla="*/ 126598 h 549662"/>
              <a:gd name="connsiteX207" fmla="*/ 136814 w 517518"/>
              <a:gd name="connsiteY207" fmla="*/ 111228 h 549662"/>
              <a:gd name="connsiteX208" fmla="*/ 147734 w 517518"/>
              <a:gd name="connsiteY208" fmla="*/ 111228 h 549662"/>
              <a:gd name="connsiteX209" fmla="*/ 148543 w 517518"/>
              <a:gd name="connsiteY209" fmla="*/ 110823 h 549662"/>
              <a:gd name="connsiteX210" fmla="*/ 161890 w 517518"/>
              <a:gd name="connsiteY210" fmla="*/ 78466 h 549662"/>
              <a:gd name="connsiteX211" fmla="*/ 161486 w 517518"/>
              <a:gd name="connsiteY211" fmla="*/ 77253 h 549662"/>
              <a:gd name="connsiteX212" fmla="*/ 154206 w 517518"/>
              <a:gd name="connsiteY212" fmla="*/ 69568 h 549662"/>
              <a:gd name="connsiteX213" fmla="*/ 154206 w 517518"/>
              <a:gd name="connsiteY213" fmla="*/ 48131 h 549662"/>
              <a:gd name="connsiteX214" fmla="*/ 169575 w 517518"/>
              <a:gd name="connsiteY214" fmla="*/ 32357 h 549662"/>
              <a:gd name="connsiteX215" fmla="*/ 191012 w 517518"/>
              <a:gd name="connsiteY215" fmla="*/ 32357 h 549662"/>
              <a:gd name="connsiteX216" fmla="*/ 198292 w 517518"/>
              <a:gd name="connsiteY216" fmla="*/ 40042 h 549662"/>
              <a:gd name="connsiteX217" fmla="*/ 199506 w 517518"/>
              <a:gd name="connsiteY217" fmla="*/ 40446 h 549662"/>
              <a:gd name="connsiteX218" fmla="*/ 232267 w 517518"/>
              <a:gd name="connsiteY218" fmla="*/ 26695 h 549662"/>
              <a:gd name="connsiteX219" fmla="*/ 232672 w 517518"/>
              <a:gd name="connsiteY219" fmla="*/ 25886 h 549662"/>
              <a:gd name="connsiteX220" fmla="*/ 232672 w 517518"/>
              <a:gd name="connsiteY220" fmla="*/ 15370 h 549662"/>
              <a:gd name="connsiteX221" fmla="*/ 248041 w 517518"/>
              <a:gd name="connsiteY221" fmla="*/ 0 h 5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517518" h="549662">
                <a:moveTo>
                  <a:pt x="417909" y="442913"/>
                </a:moveTo>
                <a:cubicBezTo>
                  <a:pt x="421878" y="442913"/>
                  <a:pt x="424656" y="446173"/>
                  <a:pt x="424656" y="450247"/>
                </a:cubicBezTo>
                <a:lnTo>
                  <a:pt x="424656" y="542328"/>
                </a:lnTo>
                <a:cubicBezTo>
                  <a:pt x="424656" y="545995"/>
                  <a:pt x="421878" y="549662"/>
                  <a:pt x="417909" y="549662"/>
                </a:cubicBezTo>
                <a:cubicBezTo>
                  <a:pt x="413940" y="549662"/>
                  <a:pt x="410765" y="545995"/>
                  <a:pt x="410765" y="542328"/>
                </a:cubicBezTo>
                <a:lnTo>
                  <a:pt x="410765" y="450247"/>
                </a:lnTo>
                <a:cubicBezTo>
                  <a:pt x="410765" y="446173"/>
                  <a:pt x="413940" y="442913"/>
                  <a:pt x="417909" y="442913"/>
                </a:cubicBezTo>
                <a:close/>
                <a:moveTo>
                  <a:pt x="98225" y="442913"/>
                </a:moveTo>
                <a:cubicBezTo>
                  <a:pt x="102194" y="442913"/>
                  <a:pt x="104972" y="446173"/>
                  <a:pt x="104972" y="450247"/>
                </a:cubicBezTo>
                <a:lnTo>
                  <a:pt x="104972" y="542328"/>
                </a:lnTo>
                <a:cubicBezTo>
                  <a:pt x="104972" y="545995"/>
                  <a:pt x="102194" y="549662"/>
                  <a:pt x="98225" y="549662"/>
                </a:cubicBezTo>
                <a:cubicBezTo>
                  <a:pt x="94256" y="549662"/>
                  <a:pt x="91081" y="545995"/>
                  <a:pt x="91081" y="542328"/>
                </a:cubicBezTo>
                <a:lnTo>
                  <a:pt x="91081" y="450247"/>
                </a:lnTo>
                <a:cubicBezTo>
                  <a:pt x="91081" y="446173"/>
                  <a:pt x="94256" y="442913"/>
                  <a:pt x="98225" y="442913"/>
                </a:cubicBezTo>
                <a:close/>
                <a:moveTo>
                  <a:pt x="226541" y="365372"/>
                </a:moveTo>
                <a:lnTo>
                  <a:pt x="231404" y="373852"/>
                </a:lnTo>
                <a:cubicBezTo>
                  <a:pt x="232620" y="376274"/>
                  <a:pt x="233835" y="378697"/>
                  <a:pt x="235051" y="381523"/>
                </a:cubicBezTo>
                <a:lnTo>
                  <a:pt x="282467" y="381523"/>
                </a:lnTo>
                <a:cubicBezTo>
                  <a:pt x="283682" y="378697"/>
                  <a:pt x="284898" y="376274"/>
                  <a:pt x="286114" y="373852"/>
                </a:cubicBezTo>
                <a:lnTo>
                  <a:pt x="290977" y="365372"/>
                </a:lnTo>
                <a:close/>
                <a:moveTo>
                  <a:pt x="196957" y="287040"/>
                </a:moveTo>
                <a:lnTo>
                  <a:pt x="159267" y="299557"/>
                </a:lnTo>
                <a:lnTo>
                  <a:pt x="159267" y="348414"/>
                </a:lnTo>
                <a:cubicBezTo>
                  <a:pt x="159267" y="349625"/>
                  <a:pt x="160888" y="350836"/>
                  <a:pt x="162509" y="350836"/>
                </a:cubicBezTo>
                <a:lnTo>
                  <a:pt x="244777" y="350836"/>
                </a:lnTo>
                <a:lnTo>
                  <a:pt x="233025" y="333878"/>
                </a:lnTo>
                <a:lnTo>
                  <a:pt x="200604" y="288251"/>
                </a:lnTo>
                <a:cubicBezTo>
                  <a:pt x="199793" y="287040"/>
                  <a:pt x="198578" y="286636"/>
                  <a:pt x="196957" y="287040"/>
                </a:cubicBezTo>
                <a:close/>
                <a:moveTo>
                  <a:pt x="322182" y="285424"/>
                </a:moveTo>
                <a:cubicBezTo>
                  <a:pt x="321372" y="285424"/>
                  <a:pt x="320561" y="285828"/>
                  <a:pt x="319751" y="286636"/>
                </a:cubicBezTo>
                <a:lnTo>
                  <a:pt x="273146" y="350836"/>
                </a:lnTo>
                <a:lnTo>
                  <a:pt x="355414" y="350836"/>
                </a:lnTo>
                <a:cubicBezTo>
                  <a:pt x="357035" y="350836"/>
                  <a:pt x="358250" y="349625"/>
                  <a:pt x="358250" y="348414"/>
                </a:cubicBezTo>
                <a:lnTo>
                  <a:pt x="358250" y="298345"/>
                </a:lnTo>
                <a:close/>
                <a:moveTo>
                  <a:pt x="325830" y="270485"/>
                </a:moveTo>
                <a:lnTo>
                  <a:pt x="327045" y="271292"/>
                </a:lnTo>
                <a:lnTo>
                  <a:pt x="495228" y="333474"/>
                </a:lnTo>
                <a:cubicBezTo>
                  <a:pt x="509413" y="339934"/>
                  <a:pt x="517518" y="350836"/>
                  <a:pt x="517518" y="363353"/>
                </a:cubicBezTo>
                <a:lnTo>
                  <a:pt x="517518" y="540611"/>
                </a:lnTo>
                <a:cubicBezTo>
                  <a:pt x="517518" y="544245"/>
                  <a:pt x="514276" y="547879"/>
                  <a:pt x="510223" y="547879"/>
                </a:cubicBezTo>
                <a:cubicBezTo>
                  <a:pt x="506576" y="547879"/>
                  <a:pt x="502928" y="544245"/>
                  <a:pt x="502928" y="540611"/>
                </a:cubicBezTo>
                <a:lnTo>
                  <a:pt x="502928" y="363353"/>
                </a:lnTo>
                <a:cubicBezTo>
                  <a:pt x="502928" y="354874"/>
                  <a:pt x="495634" y="349625"/>
                  <a:pt x="489555" y="346395"/>
                </a:cubicBezTo>
                <a:lnTo>
                  <a:pt x="372840" y="302787"/>
                </a:lnTo>
                <a:lnTo>
                  <a:pt x="372840" y="348414"/>
                </a:lnTo>
                <a:cubicBezTo>
                  <a:pt x="372840" y="357700"/>
                  <a:pt x="364735" y="365372"/>
                  <a:pt x="355414" y="365372"/>
                </a:cubicBezTo>
                <a:lnTo>
                  <a:pt x="307593" y="365372"/>
                </a:lnTo>
                <a:lnTo>
                  <a:pt x="298677" y="380716"/>
                </a:lnTo>
                <a:cubicBezTo>
                  <a:pt x="295435" y="386369"/>
                  <a:pt x="293814" y="393233"/>
                  <a:pt x="294624" y="400097"/>
                </a:cubicBezTo>
                <a:lnTo>
                  <a:pt x="311645" y="539400"/>
                </a:lnTo>
                <a:cubicBezTo>
                  <a:pt x="312051" y="543438"/>
                  <a:pt x="309214" y="547072"/>
                  <a:pt x="305567" y="547879"/>
                </a:cubicBezTo>
                <a:cubicBezTo>
                  <a:pt x="305161" y="547879"/>
                  <a:pt x="304756" y="547879"/>
                  <a:pt x="304351" y="547879"/>
                </a:cubicBezTo>
                <a:cubicBezTo>
                  <a:pt x="301109" y="547879"/>
                  <a:pt x="298272" y="545053"/>
                  <a:pt x="297461" y="541419"/>
                </a:cubicBezTo>
                <a:lnTo>
                  <a:pt x="280440" y="401712"/>
                </a:lnTo>
                <a:cubicBezTo>
                  <a:pt x="280035" y="399693"/>
                  <a:pt x="280035" y="398078"/>
                  <a:pt x="280035" y="395655"/>
                </a:cubicBezTo>
                <a:lnTo>
                  <a:pt x="237483" y="395655"/>
                </a:lnTo>
                <a:cubicBezTo>
                  <a:pt x="237483" y="398078"/>
                  <a:pt x="237483" y="399693"/>
                  <a:pt x="237077" y="401712"/>
                </a:cubicBezTo>
                <a:lnTo>
                  <a:pt x="220462" y="541419"/>
                </a:lnTo>
                <a:cubicBezTo>
                  <a:pt x="219651" y="545457"/>
                  <a:pt x="216004" y="547879"/>
                  <a:pt x="212357" y="547879"/>
                </a:cubicBezTo>
                <a:cubicBezTo>
                  <a:pt x="208304" y="547072"/>
                  <a:pt x="205872" y="543438"/>
                  <a:pt x="205872" y="539400"/>
                </a:cubicBezTo>
                <a:lnTo>
                  <a:pt x="222893" y="400097"/>
                </a:lnTo>
                <a:cubicBezTo>
                  <a:pt x="224109" y="393233"/>
                  <a:pt x="222488" y="386369"/>
                  <a:pt x="219246" y="380716"/>
                </a:cubicBezTo>
                <a:lnTo>
                  <a:pt x="209925" y="365372"/>
                </a:lnTo>
                <a:lnTo>
                  <a:pt x="162509" y="365372"/>
                </a:lnTo>
                <a:cubicBezTo>
                  <a:pt x="152783" y="365372"/>
                  <a:pt x="145083" y="357700"/>
                  <a:pt x="145083" y="348414"/>
                </a:cubicBezTo>
                <a:lnTo>
                  <a:pt x="145083" y="303594"/>
                </a:lnTo>
                <a:lnTo>
                  <a:pt x="27963" y="346395"/>
                </a:lnTo>
                <a:cubicBezTo>
                  <a:pt x="21074" y="348414"/>
                  <a:pt x="14589" y="358104"/>
                  <a:pt x="14589" y="365776"/>
                </a:cubicBezTo>
                <a:lnTo>
                  <a:pt x="14589" y="540611"/>
                </a:lnTo>
                <a:cubicBezTo>
                  <a:pt x="14589" y="544245"/>
                  <a:pt x="11347" y="547879"/>
                  <a:pt x="7295" y="547879"/>
                </a:cubicBezTo>
                <a:cubicBezTo>
                  <a:pt x="3647" y="547879"/>
                  <a:pt x="0" y="544245"/>
                  <a:pt x="0" y="540611"/>
                </a:cubicBezTo>
                <a:lnTo>
                  <a:pt x="0" y="365776"/>
                </a:lnTo>
                <a:cubicBezTo>
                  <a:pt x="0" y="352048"/>
                  <a:pt x="10942" y="337512"/>
                  <a:pt x="23100" y="332666"/>
                </a:cubicBezTo>
                <a:lnTo>
                  <a:pt x="193715" y="271292"/>
                </a:lnTo>
                <a:cubicBezTo>
                  <a:pt x="200199" y="270081"/>
                  <a:pt x="207088" y="272504"/>
                  <a:pt x="211141" y="278560"/>
                </a:cubicBezTo>
                <a:lnTo>
                  <a:pt x="244777" y="326206"/>
                </a:lnTo>
                <a:lnTo>
                  <a:pt x="256935" y="342761"/>
                </a:lnTo>
                <a:cubicBezTo>
                  <a:pt x="257340" y="343568"/>
                  <a:pt x="258556" y="343972"/>
                  <a:pt x="258962" y="343972"/>
                </a:cubicBezTo>
                <a:cubicBezTo>
                  <a:pt x="259367" y="343972"/>
                  <a:pt x="260177" y="343972"/>
                  <a:pt x="260583" y="343165"/>
                </a:cubicBezTo>
                <a:lnTo>
                  <a:pt x="307998" y="278560"/>
                </a:lnTo>
                <a:cubicBezTo>
                  <a:pt x="308403" y="277753"/>
                  <a:pt x="309214" y="277349"/>
                  <a:pt x="309619" y="276541"/>
                </a:cubicBezTo>
                <a:cubicBezTo>
                  <a:pt x="313672" y="271696"/>
                  <a:pt x="319751" y="269677"/>
                  <a:pt x="325830" y="270485"/>
                </a:cubicBezTo>
                <a:close/>
                <a:moveTo>
                  <a:pt x="258959" y="91369"/>
                </a:moveTo>
                <a:cubicBezTo>
                  <a:pt x="233456" y="91369"/>
                  <a:pt x="212810" y="112015"/>
                  <a:pt x="212810" y="137113"/>
                </a:cubicBezTo>
                <a:cubicBezTo>
                  <a:pt x="212810" y="162617"/>
                  <a:pt x="233456" y="183262"/>
                  <a:pt x="258959" y="183262"/>
                </a:cubicBezTo>
                <a:cubicBezTo>
                  <a:pt x="284057" y="183262"/>
                  <a:pt x="305108" y="162617"/>
                  <a:pt x="305108" y="137113"/>
                </a:cubicBezTo>
                <a:cubicBezTo>
                  <a:pt x="305108" y="112015"/>
                  <a:pt x="284057" y="91369"/>
                  <a:pt x="258959" y="91369"/>
                </a:cubicBezTo>
                <a:close/>
                <a:moveTo>
                  <a:pt x="258959" y="76796"/>
                </a:moveTo>
                <a:cubicBezTo>
                  <a:pt x="292154" y="76796"/>
                  <a:pt x="319276" y="103919"/>
                  <a:pt x="319276" y="137113"/>
                </a:cubicBezTo>
                <a:cubicBezTo>
                  <a:pt x="319276" y="170713"/>
                  <a:pt x="292154" y="197835"/>
                  <a:pt x="258959" y="197835"/>
                </a:cubicBezTo>
                <a:cubicBezTo>
                  <a:pt x="225360" y="197835"/>
                  <a:pt x="198237" y="170713"/>
                  <a:pt x="198237" y="137113"/>
                </a:cubicBezTo>
                <a:cubicBezTo>
                  <a:pt x="198237" y="103919"/>
                  <a:pt x="225360" y="76796"/>
                  <a:pt x="258959" y="76796"/>
                </a:cubicBezTo>
                <a:close/>
                <a:moveTo>
                  <a:pt x="248041" y="14156"/>
                </a:moveTo>
                <a:cubicBezTo>
                  <a:pt x="247233" y="14156"/>
                  <a:pt x="247233" y="14561"/>
                  <a:pt x="247233" y="15370"/>
                </a:cubicBezTo>
                <a:lnTo>
                  <a:pt x="247233" y="25886"/>
                </a:lnTo>
                <a:cubicBezTo>
                  <a:pt x="247233" y="32762"/>
                  <a:pt x="242379" y="38828"/>
                  <a:pt x="235503" y="40446"/>
                </a:cubicBezTo>
                <a:cubicBezTo>
                  <a:pt x="225391" y="42873"/>
                  <a:pt x="215684" y="46918"/>
                  <a:pt x="207191" y="52176"/>
                </a:cubicBezTo>
                <a:cubicBezTo>
                  <a:pt x="201124" y="56220"/>
                  <a:pt x="193439" y="55007"/>
                  <a:pt x="188181" y="50153"/>
                </a:cubicBezTo>
                <a:lnTo>
                  <a:pt x="180900" y="42873"/>
                </a:lnTo>
                <a:cubicBezTo>
                  <a:pt x="180496" y="42064"/>
                  <a:pt x="179687" y="42064"/>
                  <a:pt x="179282" y="42873"/>
                </a:cubicBezTo>
                <a:lnTo>
                  <a:pt x="163913" y="58243"/>
                </a:lnTo>
                <a:cubicBezTo>
                  <a:pt x="163913" y="58243"/>
                  <a:pt x="163913" y="59052"/>
                  <a:pt x="163913" y="59456"/>
                </a:cubicBezTo>
                <a:lnTo>
                  <a:pt x="172002" y="67141"/>
                </a:lnTo>
                <a:cubicBezTo>
                  <a:pt x="176856" y="72399"/>
                  <a:pt x="177665" y="79680"/>
                  <a:pt x="174024" y="85747"/>
                </a:cubicBezTo>
                <a:cubicBezTo>
                  <a:pt x="168766" y="94645"/>
                  <a:pt x="165126" y="103948"/>
                  <a:pt x="162699" y="114059"/>
                </a:cubicBezTo>
                <a:cubicBezTo>
                  <a:pt x="161082" y="120935"/>
                  <a:pt x="155015" y="125789"/>
                  <a:pt x="147734" y="125789"/>
                </a:cubicBezTo>
                <a:lnTo>
                  <a:pt x="136814" y="125789"/>
                </a:lnTo>
                <a:cubicBezTo>
                  <a:pt x="136005" y="125789"/>
                  <a:pt x="136005" y="125789"/>
                  <a:pt x="136005" y="126598"/>
                </a:cubicBezTo>
                <a:lnTo>
                  <a:pt x="136005" y="148439"/>
                </a:lnTo>
                <a:cubicBezTo>
                  <a:pt x="136005" y="148843"/>
                  <a:pt x="136005" y="149248"/>
                  <a:pt x="136814" y="149248"/>
                </a:cubicBezTo>
                <a:lnTo>
                  <a:pt x="148139" y="149248"/>
                </a:lnTo>
                <a:cubicBezTo>
                  <a:pt x="155419" y="149248"/>
                  <a:pt x="161486" y="154101"/>
                  <a:pt x="162699" y="160573"/>
                </a:cubicBezTo>
                <a:cubicBezTo>
                  <a:pt x="165126" y="170280"/>
                  <a:pt x="169575" y="179987"/>
                  <a:pt x="174429" y="188481"/>
                </a:cubicBezTo>
                <a:cubicBezTo>
                  <a:pt x="178069" y="194548"/>
                  <a:pt x="177260" y="201828"/>
                  <a:pt x="172002" y="207086"/>
                </a:cubicBezTo>
                <a:lnTo>
                  <a:pt x="163913" y="215175"/>
                </a:lnTo>
                <a:cubicBezTo>
                  <a:pt x="163913" y="215984"/>
                  <a:pt x="163913" y="216389"/>
                  <a:pt x="163913" y="216793"/>
                </a:cubicBezTo>
                <a:lnTo>
                  <a:pt x="179282" y="232163"/>
                </a:lnTo>
                <a:cubicBezTo>
                  <a:pt x="180091" y="232567"/>
                  <a:pt x="180496" y="232567"/>
                  <a:pt x="180900" y="232163"/>
                </a:cubicBezTo>
                <a:lnTo>
                  <a:pt x="189394" y="223669"/>
                </a:lnTo>
                <a:cubicBezTo>
                  <a:pt x="192630" y="220433"/>
                  <a:pt x="196270" y="218816"/>
                  <a:pt x="199910" y="218816"/>
                </a:cubicBezTo>
                <a:cubicBezTo>
                  <a:pt x="202741" y="218816"/>
                  <a:pt x="205573" y="220029"/>
                  <a:pt x="207999" y="221242"/>
                </a:cubicBezTo>
                <a:cubicBezTo>
                  <a:pt x="216493" y="226500"/>
                  <a:pt x="225796" y="230141"/>
                  <a:pt x="235503" y="232567"/>
                </a:cubicBezTo>
                <a:cubicBezTo>
                  <a:pt x="242379" y="234590"/>
                  <a:pt x="247233" y="240657"/>
                  <a:pt x="247233" y="247533"/>
                </a:cubicBezTo>
                <a:lnTo>
                  <a:pt x="247233" y="259666"/>
                </a:lnTo>
                <a:cubicBezTo>
                  <a:pt x="247233" y="260071"/>
                  <a:pt x="247233" y="260475"/>
                  <a:pt x="248041" y="260475"/>
                </a:cubicBezTo>
                <a:lnTo>
                  <a:pt x="269883" y="260475"/>
                </a:lnTo>
                <a:cubicBezTo>
                  <a:pt x="270287" y="260475"/>
                  <a:pt x="270691" y="260071"/>
                  <a:pt x="270691" y="259666"/>
                </a:cubicBezTo>
                <a:lnTo>
                  <a:pt x="270691" y="247533"/>
                </a:lnTo>
                <a:cubicBezTo>
                  <a:pt x="270691" y="240657"/>
                  <a:pt x="275141" y="234590"/>
                  <a:pt x="282421" y="232567"/>
                </a:cubicBezTo>
                <a:cubicBezTo>
                  <a:pt x="292128" y="230141"/>
                  <a:pt x="301431" y="226500"/>
                  <a:pt x="309925" y="221242"/>
                </a:cubicBezTo>
                <a:cubicBezTo>
                  <a:pt x="315587" y="217602"/>
                  <a:pt x="323272" y="218816"/>
                  <a:pt x="328126" y="223669"/>
                </a:cubicBezTo>
                <a:lnTo>
                  <a:pt x="336619" y="232163"/>
                </a:lnTo>
                <a:cubicBezTo>
                  <a:pt x="337024" y="232567"/>
                  <a:pt x="337833" y="232567"/>
                  <a:pt x="338237" y="232163"/>
                </a:cubicBezTo>
                <a:lnTo>
                  <a:pt x="353607" y="216793"/>
                </a:lnTo>
                <a:cubicBezTo>
                  <a:pt x="354011" y="216389"/>
                  <a:pt x="354011" y="215984"/>
                  <a:pt x="353607" y="215175"/>
                </a:cubicBezTo>
                <a:lnTo>
                  <a:pt x="345113" y="207086"/>
                </a:lnTo>
                <a:cubicBezTo>
                  <a:pt x="340259" y="201828"/>
                  <a:pt x="339046" y="194548"/>
                  <a:pt x="342686" y="188481"/>
                </a:cubicBezTo>
                <a:cubicBezTo>
                  <a:pt x="348349" y="179987"/>
                  <a:pt x="352393" y="170280"/>
                  <a:pt x="354820" y="160573"/>
                </a:cubicBezTo>
                <a:cubicBezTo>
                  <a:pt x="356438" y="154101"/>
                  <a:pt x="362101" y="149248"/>
                  <a:pt x="369381" y="149248"/>
                </a:cubicBezTo>
                <a:lnTo>
                  <a:pt x="381110" y="149248"/>
                </a:lnTo>
                <a:cubicBezTo>
                  <a:pt x="381515" y="149248"/>
                  <a:pt x="381919" y="148843"/>
                  <a:pt x="381919" y="148439"/>
                </a:cubicBezTo>
                <a:lnTo>
                  <a:pt x="381919" y="126598"/>
                </a:lnTo>
                <a:cubicBezTo>
                  <a:pt x="381919" y="125789"/>
                  <a:pt x="381515" y="125789"/>
                  <a:pt x="381110" y="125789"/>
                </a:cubicBezTo>
                <a:lnTo>
                  <a:pt x="369785" y="125789"/>
                </a:lnTo>
                <a:cubicBezTo>
                  <a:pt x="362909" y="125789"/>
                  <a:pt x="356842" y="120935"/>
                  <a:pt x="354820" y="114059"/>
                </a:cubicBezTo>
                <a:cubicBezTo>
                  <a:pt x="352798" y="103948"/>
                  <a:pt x="348753" y="94645"/>
                  <a:pt x="343495" y="85747"/>
                </a:cubicBezTo>
                <a:cubicBezTo>
                  <a:pt x="340259" y="79680"/>
                  <a:pt x="341068" y="72399"/>
                  <a:pt x="345922" y="67141"/>
                </a:cubicBezTo>
                <a:lnTo>
                  <a:pt x="353607" y="59456"/>
                </a:lnTo>
                <a:cubicBezTo>
                  <a:pt x="354011" y="59052"/>
                  <a:pt x="354011" y="58243"/>
                  <a:pt x="353607" y="58243"/>
                </a:cubicBezTo>
                <a:lnTo>
                  <a:pt x="338237" y="42873"/>
                </a:lnTo>
                <a:cubicBezTo>
                  <a:pt x="337833" y="42064"/>
                  <a:pt x="337428" y="42064"/>
                  <a:pt x="336619" y="42873"/>
                </a:cubicBezTo>
                <a:lnTo>
                  <a:pt x="329339" y="50153"/>
                </a:lnTo>
                <a:cubicBezTo>
                  <a:pt x="324485" y="55007"/>
                  <a:pt x="316396" y="56220"/>
                  <a:pt x="310734" y="52176"/>
                </a:cubicBezTo>
                <a:cubicBezTo>
                  <a:pt x="301835" y="46918"/>
                  <a:pt x="292128" y="42873"/>
                  <a:pt x="282421" y="40446"/>
                </a:cubicBezTo>
                <a:cubicBezTo>
                  <a:pt x="275141" y="38828"/>
                  <a:pt x="270691" y="32762"/>
                  <a:pt x="270691" y="25886"/>
                </a:cubicBezTo>
                <a:lnTo>
                  <a:pt x="270691" y="15370"/>
                </a:lnTo>
                <a:cubicBezTo>
                  <a:pt x="270691" y="14561"/>
                  <a:pt x="270287" y="14156"/>
                  <a:pt x="269883" y="14156"/>
                </a:cubicBezTo>
                <a:close/>
                <a:moveTo>
                  <a:pt x="248041" y="0"/>
                </a:moveTo>
                <a:lnTo>
                  <a:pt x="269883" y="0"/>
                </a:lnTo>
                <a:cubicBezTo>
                  <a:pt x="277972" y="0"/>
                  <a:pt x="284848" y="6876"/>
                  <a:pt x="284848" y="15370"/>
                </a:cubicBezTo>
                <a:lnTo>
                  <a:pt x="284848" y="25886"/>
                </a:lnTo>
                <a:cubicBezTo>
                  <a:pt x="284848" y="26290"/>
                  <a:pt x="285252" y="26290"/>
                  <a:pt x="285657" y="26695"/>
                </a:cubicBezTo>
                <a:cubicBezTo>
                  <a:pt x="296982" y="29526"/>
                  <a:pt x="307902" y="33975"/>
                  <a:pt x="318014" y="40446"/>
                </a:cubicBezTo>
                <a:cubicBezTo>
                  <a:pt x="318418" y="40446"/>
                  <a:pt x="318823" y="40446"/>
                  <a:pt x="319227" y="40042"/>
                </a:cubicBezTo>
                <a:lnTo>
                  <a:pt x="326912" y="32357"/>
                </a:lnTo>
                <a:cubicBezTo>
                  <a:pt x="332575" y="26695"/>
                  <a:pt x="342686" y="26695"/>
                  <a:pt x="348349" y="32357"/>
                </a:cubicBezTo>
                <a:lnTo>
                  <a:pt x="363314" y="48131"/>
                </a:lnTo>
                <a:cubicBezTo>
                  <a:pt x="369381" y="54198"/>
                  <a:pt x="369381" y="63905"/>
                  <a:pt x="363314" y="69568"/>
                </a:cubicBezTo>
                <a:lnTo>
                  <a:pt x="356034" y="77253"/>
                </a:lnTo>
                <a:cubicBezTo>
                  <a:pt x="355629" y="77657"/>
                  <a:pt x="355629" y="78062"/>
                  <a:pt x="356034" y="78466"/>
                </a:cubicBezTo>
                <a:cubicBezTo>
                  <a:pt x="362101" y="88173"/>
                  <a:pt x="366145" y="99094"/>
                  <a:pt x="368976" y="110823"/>
                </a:cubicBezTo>
                <a:cubicBezTo>
                  <a:pt x="368976" y="111228"/>
                  <a:pt x="369381" y="111228"/>
                  <a:pt x="369785" y="111228"/>
                </a:cubicBezTo>
                <a:lnTo>
                  <a:pt x="381110" y="111228"/>
                </a:lnTo>
                <a:cubicBezTo>
                  <a:pt x="389200" y="111228"/>
                  <a:pt x="396076" y="118104"/>
                  <a:pt x="396076" y="126598"/>
                </a:cubicBezTo>
                <a:lnTo>
                  <a:pt x="396076" y="148439"/>
                </a:lnTo>
                <a:cubicBezTo>
                  <a:pt x="396076" y="156932"/>
                  <a:pt x="389200" y="163404"/>
                  <a:pt x="381110" y="163404"/>
                </a:cubicBezTo>
                <a:lnTo>
                  <a:pt x="369381" y="163404"/>
                </a:lnTo>
                <a:cubicBezTo>
                  <a:pt x="368976" y="163404"/>
                  <a:pt x="368572" y="163808"/>
                  <a:pt x="368572" y="164213"/>
                </a:cubicBezTo>
                <a:cubicBezTo>
                  <a:pt x="365741" y="175133"/>
                  <a:pt x="360887" y="186054"/>
                  <a:pt x="354820" y="195761"/>
                </a:cubicBezTo>
                <a:cubicBezTo>
                  <a:pt x="354820" y="196166"/>
                  <a:pt x="354820" y="196570"/>
                  <a:pt x="355225" y="196974"/>
                </a:cubicBezTo>
                <a:lnTo>
                  <a:pt x="363314" y="205468"/>
                </a:lnTo>
                <a:cubicBezTo>
                  <a:pt x="369381" y="211131"/>
                  <a:pt x="369381" y="221242"/>
                  <a:pt x="363314" y="226905"/>
                </a:cubicBezTo>
                <a:lnTo>
                  <a:pt x="348349" y="242274"/>
                </a:lnTo>
                <a:cubicBezTo>
                  <a:pt x="342686" y="247937"/>
                  <a:pt x="332575" y="247937"/>
                  <a:pt x="326912" y="242274"/>
                </a:cubicBezTo>
                <a:lnTo>
                  <a:pt x="318014" y="233781"/>
                </a:lnTo>
                <a:cubicBezTo>
                  <a:pt x="317609" y="233376"/>
                  <a:pt x="317205" y="233376"/>
                  <a:pt x="317205" y="233376"/>
                </a:cubicBezTo>
                <a:cubicBezTo>
                  <a:pt x="307498" y="239443"/>
                  <a:pt x="296982" y="243892"/>
                  <a:pt x="285657" y="246724"/>
                </a:cubicBezTo>
                <a:cubicBezTo>
                  <a:pt x="285252" y="246724"/>
                  <a:pt x="284848" y="246724"/>
                  <a:pt x="284848" y="247533"/>
                </a:cubicBezTo>
                <a:lnTo>
                  <a:pt x="284848" y="259666"/>
                </a:lnTo>
                <a:cubicBezTo>
                  <a:pt x="284848" y="268160"/>
                  <a:pt x="277972" y="274632"/>
                  <a:pt x="269883" y="274632"/>
                </a:cubicBezTo>
                <a:lnTo>
                  <a:pt x="248041" y="274632"/>
                </a:lnTo>
                <a:cubicBezTo>
                  <a:pt x="239548" y="274632"/>
                  <a:pt x="232672" y="268160"/>
                  <a:pt x="232672" y="259666"/>
                </a:cubicBezTo>
                <a:lnTo>
                  <a:pt x="232672" y="247533"/>
                </a:lnTo>
                <a:cubicBezTo>
                  <a:pt x="232672" y="246724"/>
                  <a:pt x="232672" y="246724"/>
                  <a:pt x="232267" y="246724"/>
                </a:cubicBezTo>
                <a:cubicBezTo>
                  <a:pt x="220942" y="243892"/>
                  <a:pt x="210426" y="239443"/>
                  <a:pt x="200315" y="233376"/>
                </a:cubicBezTo>
                <a:cubicBezTo>
                  <a:pt x="199910" y="233376"/>
                  <a:pt x="199910" y="233376"/>
                  <a:pt x="199506" y="233781"/>
                </a:cubicBezTo>
                <a:lnTo>
                  <a:pt x="191012" y="242274"/>
                </a:lnTo>
                <a:cubicBezTo>
                  <a:pt x="185349" y="247937"/>
                  <a:pt x="175238" y="247937"/>
                  <a:pt x="169575" y="242274"/>
                </a:cubicBezTo>
                <a:lnTo>
                  <a:pt x="154206" y="226905"/>
                </a:lnTo>
                <a:cubicBezTo>
                  <a:pt x="148139" y="221242"/>
                  <a:pt x="148139" y="211131"/>
                  <a:pt x="154206" y="205468"/>
                </a:cubicBezTo>
                <a:lnTo>
                  <a:pt x="162699" y="196974"/>
                </a:lnTo>
                <a:cubicBezTo>
                  <a:pt x="162699" y="196570"/>
                  <a:pt x="162699" y="196166"/>
                  <a:pt x="162699" y="195761"/>
                </a:cubicBezTo>
                <a:cubicBezTo>
                  <a:pt x="156632" y="186054"/>
                  <a:pt x="151779" y="175133"/>
                  <a:pt x="149352" y="164213"/>
                </a:cubicBezTo>
                <a:cubicBezTo>
                  <a:pt x="149352" y="163808"/>
                  <a:pt x="148543" y="163404"/>
                  <a:pt x="148139" y="163404"/>
                </a:cubicBezTo>
                <a:lnTo>
                  <a:pt x="136814" y="163404"/>
                </a:lnTo>
                <a:cubicBezTo>
                  <a:pt x="128724" y="163404"/>
                  <a:pt x="121444" y="156932"/>
                  <a:pt x="121444" y="148439"/>
                </a:cubicBezTo>
                <a:lnTo>
                  <a:pt x="121444" y="126598"/>
                </a:lnTo>
                <a:cubicBezTo>
                  <a:pt x="121444" y="118104"/>
                  <a:pt x="128724" y="111228"/>
                  <a:pt x="136814" y="111228"/>
                </a:cubicBezTo>
                <a:lnTo>
                  <a:pt x="147734" y="111228"/>
                </a:lnTo>
                <a:cubicBezTo>
                  <a:pt x="148139" y="111228"/>
                  <a:pt x="148543" y="111228"/>
                  <a:pt x="148543" y="110823"/>
                </a:cubicBezTo>
                <a:cubicBezTo>
                  <a:pt x="151374" y="99094"/>
                  <a:pt x="155823" y="88173"/>
                  <a:pt x="161890" y="78466"/>
                </a:cubicBezTo>
                <a:cubicBezTo>
                  <a:pt x="161890" y="78062"/>
                  <a:pt x="161890" y="77657"/>
                  <a:pt x="161486" y="77253"/>
                </a:cubicBezTo>
                <a:lnTo>
                  <a:pt x="154206" y="69568"/>
                </a:lnTo>
                <a:cubicBezTo>
                  <a:pt x="148139" y="63905"/>
                  <a:pt x="148139" y="54198"/>
                  <a:pt x="154206" y="48131"/>
                </a:cubicBezTo>
                <a:lnTo>
                  <a:pt x="169575" y="32357"/>
                </a:lnTo>
                <a:cubicBezTo>
                  <a:pt x="175238" y="26695"/>
                  <a:pt x="185349" y="26695"/>
                  <a:pt x="191012" y="32357"/>
                </a:cubicBezTo>
                <a:lnTo>
                  <a:pt x="198292" y="40042"/>
                </a:lnTo>
                <a:cubicBezTo>
                  <a:pt x="198697" y="40446"/>
                  <a:pt x="199101" y="40446"/>
                  <a:pt x="199506" y="40446"/>
                </a:cubicBezTo>
                <a:cubicBezTo>
                  <a:pt x="209617" y="33975"/>
                  <a:pt x="220538" y="29526"/>
                  <a:pt x="232267" y="26695"/>
                </a:cubicBezTo>
                <a:cubicBezTo>
                  <a:pt x="232672" y="26290"/>
                  <a:pt x="232672" y="26290"/>
                  <a:pt x="232672" y="25886"/>
                </a:cubicBezTo>
                <a:lnTo>
                  <a:pt x="232672" y="15370"/>
                </a:lnTo>
                <a:cubicBezTo>
                  <a:pt x="232672" y="6876"/>
                  <a:pt x="239548" y="0"/>
                  <a:pt x="248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4217"/>
            <a:endParaRPr lang="en-US" sz="363" dirty="0">
              <a:solidFill>
                <a:srgbClr val="272727"/>
              </a:solidFill>
              <a:latin typeface="Poppins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6F02F8-B793-CC4C-A2BA-1578AE0D819E}"/>
              </a:ext>
            </a:extLst>
          </p:cNvPr>
          <p:cNvSpPr txBox="1"/>
          <p:nvPr/>
        </p:nvSpPr>
        <p:spPr>
          <a:xfrm>
            <a:off x="6738363" y="2086764"/>
            <a:ext cx="293616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/>
            <a:r>
              <a:rPr lang="en-US" sz="2000" b="1" u="sng" spc="-15" dirty="0">
                <a:solidFill>
                  <a:srgbClr val="FFFFFF"/>
                </a:solidFill>
                <a:latin typeface="Century Gothic" panose="020B0502020202020204" pitchFamily="34" charset="0"/>
                <a:cs typeface="Poppins" pitchFamily="2" charset="77"/>
              </a:rPr>
              <a:t>OBJECTIVE 01: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807907-745D-5440-9A43-0E9CD642B5B4}"/>
              </a:ext>
            </a:extLst>
          </p:cNvPr>
          <p:cNvSpPr txBox="1"/>
          <p:nvPr/>
        </p:nvSpPr>
        <p:spPr>
          <a:xfrm>
            <a:off x="6738363" y="2473490"/>
            <a:ext cx="486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16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Incentivize and promote good practice in administration, resource management, accountability and Service Delivery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8FA39E6D-F698-6347-9F99-2A023EA2FD7A}"/>
              </a:ext>
            </a:extLst>
          </p:cNvPr>
          <p:cNvSpPr/>
          <p:nvPr/>
        </p:nvSpPr>
        <p:spPr>
          <a:xfrm>
            <a:off x="5105433" y="3647112"/>
            <a:ext cx="6951306" cy="1435488"/>
          </a:xfrm>
          <a:prstGeom prst="round2DiagRect">
            <a:avLst>
              <a:gd name="adj1" fmla="val 50000"/>
              <a:gd name="adj2" fmla="val 725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Poppins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B4FFEDC-0F2C-A04F-B620-6E4FCCFA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413" y="3954867"/>
            <a:ext cx="615595" cy="421472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4217"/>
            <a:endParaRPr lang="en-US" sz="363" dirty="0">
              <a:solidFill>
                <a:srgbClr val="272727"/>
              </a:solidFill>
              <a:latin typeface="Poppins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48056D-5899-564B-BFD8-302175A19945}"/>
              </a:ext>
            </a:extLst>
          </p:cNvPr>
          <p:cNvSpPr txBox="1"/>
          <p:nvPr/>
        </p:nvSpPr>
        <p:spPr>
          <a:xfrm>
            <a:off x="6738363" y="3693218"/>
            <a:ext cx="293616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/>
            <a:r>
              <a:rPr lang="en-US" sz="2000" b="1" u="sng" spc="-15" dirty="0">
                <a:solidFill>
                  <a:srgbClr val="FFFFFF"/>
                </a:solidFill>
                <a:latin typeface="Century Gothic" panose="020B0502020202020204" pitchFamily="34" charset="0"/>
                <a:cs typeface="Poppins" pitchFamily="2" charset="77"/>
              </a:rPr>
              <a:t>OBJECTIVE 02: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5DEECA-C9C9-E843-9A9A-75892B97EEF6}"/>
              </a:ext>
            </a:extLst>
          </p:cNvPr>
          <p:cNvSpPr txBox="1"/>
          <p:nvPr/>
        </p:nvSpPr>
        <p:spPr>
          <a:xfrm>
            <a:off x="6738365" y="4133830"/>
            <a:ext cx="510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algn="l" defTabSz="914217"/>
            <a:r>
              <a:rPr lang="en-US" sz="1600" dirty="0">
                <a:solidFill>
                  <a:srgbClr val="FFFFFF"/>
                </a:solidFill>
              </a:rPr>
              <a:t>Identification of Local Government functional capacity gaps and needs for performance improvement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0CBEC8C5-50C8-F247-AC84-41B28127095D}"/>
              </a:ext>
            </a:extLst>
          </p:cNvPr>
          <p:cNvSpPr/>
          <p:nvPr/>
        </p:nvSpPr>
        <p:spPr>
          <a:xfrm>
            <a:off x="5105433" y="5317502"/>
            <a:ext cx="6951306" cy="1358216"/>
          </a:xfrm>
          <a:prstGeom prst="round2DiagRect">
            <a:avLst>
              <a:gd name="adj1" fmla="val 50000"/>
              <a:gd name="adj2" fmla="val 8059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Poppins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C86748E-C504-404A-B3E8-02B0C27E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010" y="5599301"/>
            <a:ext cx="573592" cy="559716"/>
          </a:xfrm>
          <a:custGeom>
            <a:avLst/>
            <a:gdLst>
              <a:gd name="connsiteX0" fmla="*/ 375077 w 517152"/>
              <a:gd name="connsiteY0" fmla="*/ 398262 h 504641"/>
              <a:gd name="connsiteX1" fmla="*/ 386006 w 517152"/>
              <a:gd name="connsiteY1" fmla="*/ 398262 h 504641"/>
              <a:gd name="connsiteX2" fmla="*/ 400173 w 517152"/>
              <a:gd name="connsiteY2" fmla="*/ 406818 h 504641"/>
              <a:gd name="connsiteX3" fmla="*/ 409483 w 517152"/>
              <a:gd name="connsiteY3" fmla="*/ 422708 h 504641"/>
              <a:gd name="connsiteX4" fmla="*/ 421221 w 517152"/>
              <a:gd name="connsiteY4" fmla="*/ 429635 h 504641"/>
              <a:gd name="connsiteX5" fmla="*/ 432959 w 517152"/>
              <a:gd name="connsiteY5" fmla="*/ 422708 h 504641"/>
              <a:gd name="connsiteX6" fmla="*/ 442269 w 517152"/>
              <a:gd name="connsiteY6" fmla="*/ 406818 h 504641"/>
              <a:gd name="connsiteX7" fmla="*/ 456436 w 517152"/>
              <a:gd name="connsiteY7" fmla="*/ 398262 h 504641"/>
              <a:gd name="connsiteX8" fmla="*/ 467770 w 517152"/>
              <a:gd name="connsiteY8" fmla="*/ 398262 h 504641"/>
              <a:gd name="connsiteX9" fmla="*/ 512295 w 517152"/>
              <a:gd name="connsiteY9" fmla="*/ 440636 h 504641"/>
              <a:gd name="connsiteX10" fmla="*/ 517152 w 517152"/>
              <a:gd name="connsiteY10" fmla="*/ 496862 h 504641"/>
              <a:gd name="connsiteX11" fmla="*/ 510676 w 517152"/>
              <a:gd name="connsiteY11" fmla="*/ 504603 h 504641"/>
              <a:gd name="connsiteX12" fmla="*/ 502985 w 517152"/>
              <a:gd name="connsiteY12" fmla="*/ 498084 h 504641"/>
              <a:gd name="connsiteX13" fmla="*/ 498128 w 517152"/>
              <a:gd name="connsiteY13" fmla="*/ 442265 h 504641"/>
              <a:gd name="connsiteX14" fmla="*/ 467770 w 517152"/>
              <a:gd name="connsiteY14" fmla="*/ 412930 h 504641"/>
              <a:gd name="connsiteX15" fmla="*/ 456436 w 517152"/>
              <a:gd name="connsiteY15" fmla="*/ 412930 h 504641"/>
              <a:gd name="connsiteX16" fmla="*/ 454412 w 517152"/>
              <a:gd name="connsiteY16" fmla="*/ 414152 h 504641"/>
              <a:gd name="connsiteX17" fmla="*/ 445507 w 517152"/>
              <a:gd name="connsiteY17" fmla="*/ 430042 h 504641"/>
              <a:gd name="connsiteX18" fmla="*/ 421221 w 517152"/>
              <a:gd name="connsiteY18" fmla="*/ 443895 h 504641"/>
              <a:gd name="connsiteX19" fmla="*/ 397339 w 517152"/>
              <a:gd name="connsiteY19" fmla="*/ 430042 h 504641"/>
              <a:gd name="connsiteX20" fmla="*/ 387625 w 517152"/>
              <a:gd name="connsiteY20" fmla="*/ 414152 h 504641"/>
              <a:gd name="connsiteX21" fmla="*/ 386006 w 517152"/>
              <a:gd name="connsiteY21" fmla="*/ 412930 h 504641"/>
              <a:gd name="connsiteX22" fmla="*/ 375077 w 517152"/>
              <a:gd name="connsiteY22" fmla="*/ 412930 h 504641"/>
              <a:gd name="connsiteX23" fmla="*/ 344314 w 517152"/>
              <a:gd name="connsiteY23" fmla="*/ 427598 h 504641"/>
              <a:gd name="connsiteX24" fmla="*/ 337838 w 517152"/>
              <a:gd name="connsiteY24" fmla="*/ 435746 h 504641"/>
              <a:gd name="connsiteX25" fmla="*/ 298170 w 517152"/>
              <a:gd name="connsiteY25" fmla="*/ 501344 h 504641"/>
              <a:gd name="connsiteX26" fmla="*/ 292098 w 517152"/>
              <a:gd name="connsiteY26" fmla="*/ 504603 h 504641"/>
              <a:gd name="connsiteX27" fmla="*/ 288051 w 517152"/>
              <a:gd name="connsiteY27" fmla="*/ 503788 h 504641"/>
              <a:gd name="connsiteX28" fmla="*/ 285622 w 517152"/>
              <a:gd name="connsiteY28" fmla="*/ 494010 h 504641"/>
              <a:gd name="connsiteX29" fmla="*/ 326909 w 517152"/>
              <a:gd name="connsiteY29" fmla="*/ 426783 h 504641"/>
              <a:gd name="connsiteX30" fmla="*/ 332980 w 517152"/>
              <a:gd name="connsiteY30" fmla="*/ 418634 h 504641"/>
              <a:gd name="connsiteX31" fmla="*/ 375077 w 517152"/>
              <a:gd name="connsiteY31" fmla="*/ 398262 h 504641"/>
              <a:gd name="connsiteX32" fmla="*/ 49015 w 517152"/>
              <a:gd name="connsiteY32" fmla="*/ 398262 h 504641"/>
              <a:gd name="connsiteX33" fmla="*/ 60754 w 517152"/>
              <a:gd name="connsiteY33" fmla="*/ 398262 h 504641"/>
              <a:gd name="connsiteX34" fmla="*/ 74516 w 517152"/>
              <a:gd name="connsiteY34" fmla="*/ 406818 h 504641"/>
              <a:gd name="connsiteX35" fmla="*/ 84231 w 517152"/>
              <a:gd name="connsiteY35" fmla="*/ 422708 h 504641"/>
              <a:gd name="connsiteX36" fmla="*/ 95969 w 517152"/>
              <a:gd name="connsiteY36" fmla="*/ 429635 h 504641"/>
              <a:gd name="connsiteX37" fmla="*/ 107303 w 517152"/>
              <a:gd name="connsiteY37" fmla="*/ 422708 h 504641"/>
              <a:gd name="connsiteX38" fmla="*/ 116612 w 517152"/>
              <a:gd name="connsiteY38" fmla="*/ 406818 h 504641"/>
              <a:gd name="connsiteX39" fmla="*/ 131184 w 517152"/>
              <a:gd name="connsiteY39" fmla="*/ 398262 h 504641"/>
              <a:gd name="connsiteX40" fmla="*/ 142113 w 517152"/>
              <a:gd name="connsiteY40" fmla="*/ 398262 h 504641"/>
              <a:gd name="connsiteX41" fmla="*/ 183805 w 517152"/>
              <a:gd name="connsiteY41" fmla="*/ 418634 h 504641"/>
              <a:gd name="connsiteX42" fmla="*/ 190281 w 517152"/>
              <a:gd name="connsiteY42" fmla="*/ 426783 h 504641"/>
              <a:gd name="connsiteX43" fmla="*/ 231163 w 517152"/>
              <a:gd name="connsiteY43" fmla="*/ 494010 h 504641"/>
              <a:gd name="connsiteX44" fmla="*/ 228735 w 517152"/>
              <a:gd name="connsiteY44" fmla="*/ 503788 h 504641"/>
              <a:gd name="connsiteX45" fmla="*/ 225092 w 517152"/>
              <a:gd name="connsiteY45" fmla="*/ 504603 h 504641"/>
              <a:gd name="connsiteX46" fmla="*/ 219020 w 517152"/>
              <a:gd name="connsiteY46" fmla="*/ 501344 h 504641"/>
              <a:gd name="connsiteX47" fmla="*/ 178948 w 517152"/>
              <a:gd name="connsiteY47" fmla="*/ 435746 h 504641"/>
              <a:gd name="connsiteX48" fmla="*/ 172471 w 517152"/>
              <a:gd name="connsiteY48" fmla="*/ 427598 h 504641"/>
              <a:gd name="connsiteX49" fmla="*/ 142113 w 517152"/>
              <a:gd name="connsiteY49" fmla="*/ 412930 h 504641"/>
              <a:gd name="connsiteX50" fmla="*/ 131184 w 517152"/>
              <a:gd name="connsiteY50" fmla="*/ 412930 h 504641"/>
              <a:gd name="connsiteX51" fmla="*/ 129160 w 517152"/>
              <a:gd name="connsiteY51" fmla="*/ 414152 h 504641"/>
              <a:gd name="connsiteX52" fmla="*/ 119851 w 517152"/>
              <a:gd name="connsiteY52" fmla="*/ 430042 h 504641"/>
              <a:gd name="connsiteX53" fmla="*/ 95969 w 517152"/>
              <a:gd name="connsiteY53" fmla="*/ 443895 h 504641"/>
              <a:gd name="connsiteX54" fmla="*/ 71683 w 517152"/>
              <a:gd name="connsiteY54" fmla="*/ 430042 h 504641"/>
              <a:gd name="connsiteX55" fmla="*/ 62373 w 517152"/>
              <a:gd name="connsiteY55" fmla="*/ 414152 h 504641"/>
              <a:gd name="connsiteX56" fmla="*/ 60754 w 517152"/>
              <a:gd name="connsiteY56" fmla="*/ 412930 h 504641"/>
              <a:gd name="connsiteX57" fmla="*/ 49420 w 517152"/>
              <a:gd name="connsiteY57" fmla="*/ 412930 h 504641"/>
              <a:gd name="connsiteX58" fmla="*/ 19062 w 517152"/>
              <a:gd name="connsiteY58" fmla="*/ 442265 h 504641"/>
              <a:gd name="connsiteX59" fmla="*/ 14205 w 517152"/>
              <a:gd name="connsiteY59" fmla="*/ 498084 h 504641"/>
              <a:gd name="connsiteX60" fmla="*/ 6514 w 517152"/>
              <a:gd name="connsiteY60" fmla="*/ 504603 h 504641"/>
              <a:gd name="connsiteX61" fmla="*/ 38 w 517152"/>
              <a:gd name="connsiteY61" fmla="*/ 496862 h 504641"/>
              <a:gd name="connsiteX62" fmla="*/ 4490 w 517152"/>
              <a:gd name="connsiteY62" fmla="*/ 440636 h 504641"/>
              <a:gd name="connsiteX63" fmla="*/ 49015 w 517152"/>
              <a:gd name="connsiteY63" fmla="*/ 398262 h 504641"/>
              <a:gd name="connsiteX64" fmla="*/ 420221 w 517152"/>
              <a:gd name="connsiteY64" fmla="*/ 307133 h 504641"/>
              <a:gd name="connsiteX65" fmla="*/ 382125 w 517152"/>
              <a:gd name="connsiteY65" fmla="*/ 345375 h 504641"/>
              <a:gd name="connsiteX66" fmla="*/ 420221 w 517152"/>
              <a:gd name="connsiteY66" fmla="*/ 383618 h 504641"/>
              <a:gd name="connsiteX67" fmla="*/ 458316 w 517152"/>
              <a:gd name="connsiteY67" fmla="*/ 345375 h 504641"/>
              <a:gd name="connsiteX68" fmla="*/ 420221 w 517152"/>
              <a:gd name="connsiteY68" fmla="*/ 307133 h 504641"/>
              <a:gd name="connsiteX69" fmla="*/ 95181 w 517152"/>
              <a:gd name="connsiteY69" fmla="*/ 307133 h 504641"/>
              <a:gd name="connsiteX70" fmla="*/ 56681 w 517152"/>
              <a:gd name="connsiteY70" fmla="*/ 345375 h 504641"/>
              <a:gd name="connsiteX71" fmla="*/ 95181 w 517152"/>
              <a:gd name="connsiteY71" fmla="*/ 383618 h 504641"/>
              <a:gd name="connsiteX72" fmla="*/ 133277 w 517152"/>
              <a:gd name="connsiteY72" fmla="*/ 345375 h 504641"/>
              <a:gd name="connsiteX73" fmla="*/ 95181 w 517152"/>
              <a:gd name="connsiteY73" fmla="*/ 307133 h 504641"/>
              <a:gd name="connsiteX74" fmla="*/ 420221 w 517152"/>
              <a:gd name="connsiteY74" fmla="*/ 292893 h 504641"/>
              <a:gd name="connsiteX75" fmla="*/ 472501 w 517152"/>
              <a:gd name="connsiteY75" fmla="*/ 345375 h 504641"/>
              <a:gd name="connsiteX76" fmla="*/ 420221 w 517152"/>
              <a:gd name="connsiteY76" fmla="*/ 397857 h 504641"/>
              <a:gd name="connsiteX77" fmla="*/ 367535 w 517152"/>
              <a:gd name="connsiteY77" fmla="*/ 345375 h 504641"/>
              <a:gd name="connsiteX78" fmla="*/ 420221 w 517152"/>
              <a:gd name="connsiteY78" fmla="*/ 292893 h 504641"/>
              <a:gd name="connsiteX79" fmla="*/ 95181 w 517152"/>
              <a:gd name="connsiteY79" fmla="*/ 292893 h 504641"/>
              <a:gd name="connsiteX80" fmla="*/ 147462 w 517152"/>
              <a:gd name="connsiteY80" fmla="*/ 345375 h 504641"/>
              <a:gd name="connsiteX81" fmla="*/ 95181 w 517152"/>
              <a:gd name="connsiteY81" fmla="*/ 397857 h 504641"/>
              <a:gd name="connsiteX82" fmla="*/ 42496 w 517152"/>
              <a:gd name="connsiteY82" fmla="*/ 345375 h 504641"/>
              <a:gd name="connsiteX83" fmla="*/ 95181 w 517152"/>
              <a:gd name="connsiteY83" fmla="*/ 292893 h 504641"/>
              <a:gd name="connsiteX84" fmla="*/ 257898 w 517152"/>
              <a:gd name="connsiteY84" fmla="*/ 89298 h 504641"/>
              <a:gd name="connsiteX85" fmla="*/ 272487 w 517152"/>
              <a:gd name="connsiteY85" fmla="*/ 103887 h 504641"/>
              <a:gd name="connsiteX86" fmla="*/ 257898 w 517152"/>
              <a:gd name="connsiteY86" fmla="*/ 119264 h 504641"/>
              <a:gd name="connsiteX87" fmla="*/ 242521 w 517152"/>
              <a:gd name="connsiteY87" fmla="*/ 103887 h 504641"/>
              <a:gd name="connsiteX88" fmla="*/ 257898 w 517152"/>
              <a:gd name="connsiteY88" fmla="*/ 89298 h 504641"/>
              <a:gd name="connsiteX89" fmla="*/ 196980 w 517152"/>
              <a:gd name="connsiteY89" fmla="*/ 89298 h 504641"/>
              <a:gd name="connsiteX90" fmla="*/ 211761 w 517152"/>
              <a:gd name="connsiteY90" fmla="*/ 103887 h 504641"/>
              <a:gd name="connsiteX91" fmla="*/ 196980 w 517152"/>
              <a:gd name="connsiteY91" fmla="*/ 119264 h 504641"/>
              <a:gd name="connsiteX92" fmla="*/ 181800 w 517152"/>
              <a:gd name="connsiteY92" fmla="*/ 103887 h 504641"/>
              <a:gd name="connsiteX93" fmla="*/ 196980 w 517152"/>
              <a:gd name="connsiteY93" fmla="*/ 89298 h 504641"/>
              <a:gd name="connsiteX94" fmla="*/ 134073 w 517152"/>
              <a:gd name="connsiteY94" fmla="*/ 89298 h 504641"/>
              <a:gd name="connsiteX95" fmla="*/ 149253 w 517152"/>
              <a:gd name="connsiteY95" fmla="*/ 103887 h 504641"/>
              <a:gd name="connsiteX96" fmla="*/ 134073 w 517152"/>
              <a:gd name="connsiteY96" fmla="*/ 119264 h 504641"/>
              <a:gd name="connsiteX97" fmla="*/ 119292 w 517152"/>
              <a:gd name="connsiteY97" fmla="*/ 103887 h 504641"/>
              <a:gd name="connsiteX98" fmla="*/ 134073 w 517152"/>
              <a:gd name="connsiteY98" fmla="*/ 89298 h 504641"/>
              <a:gd name="connsiteX99" fmla="*/ 374112 w 517152"/>
              <a:gd name="connsiteY99" fmla="*/ 45456 h 504641"/>
              <a:gd name="connsiteX100" fmla="*/ 470715 w 517152"/>
              <a:gd name="connsiteY100" fmla="*/ 155971 h 504641"/>
              <a:gd name="connsiteX101" fmla="*/ 470715 w 517152"/>
              <a:gd name="connsiteY101" fmla="*/ 160019 h 504641"/>
              <a:gd name="connsiteX102" fmla="*/ 371271 w 517152"/>
              <a:gd name="connsiteY102" fmla="*/ 270937 h 504641"/>
              <a:gd name="connsiteX103" fmla="*/ 371271 w 517152"/>
              <a:gd name="connsiteY103" fmla="*/ 305751 h 504641"/>
              <a:gd name="connsiteX104" fmla="*/ 365182 w 517152"/>
              <a:gd name="connsiteY104" fmla="*/ 316276 h 504641"/>
              <a:gd name="connsiteX105" fmla="*/ 359906 w 517152"/>
              <a:gd name="connsiteY105" fmla="*/ 317490 h 504641"/>
              <a:gd name="connsiteX106" fmla="*/ 353005 w 517152"/>
              <a:gd name="connsiteY106" fmla="*/ 315062 h 504641"/>
              <a:gd name="connsiteX107" fmla="*/ 300645 w 517152"/>
              <a:gd name="connsiteY107" fmla="*/ 273366 h 504641"/>
              <a:gd name="connsiteX108" fmla="*/ 296180 w 517152"/>
              <a:gd name="connsiteY108" fmla="*/ 271747 h 504641"/>
              <a:gd name="connsiteX109" fmla="*/ 255590 w 517152"/>
              <a:gd name="connsiteY109" fmla="*/ 271747 h 504641"/>
              <a:gd name="connsiteX110" fmla="*/ 199171 w 517152"/>
              <a:gd name="connsiteY110" fmla="*/ 256769 h 504641"/>
              <a:gd name="connsiteX111" fmla="*/ 196329 w 517152"/>
              <a:gd name="connsiteY111" fmla="*/ 247053 h 504641"/>
              <a:gd name="connsiteX112" fmla="*/ 206477 w 517152"/>
              <a:gd name="connsiteY112" fmla="*/ 244219 h 504641"/>
              <a:gd name="connsiteX113" fmla="*/ 255590 w 517152"/>
              <a:gd name="connsiteY113" fmla="*/ 257578 h 504641"/>
              <a:gd name="connsiteX114" fmla="*/ 296180 w 517152"/>
              <a:gd name="connsiteY114" fmla="*/ 257578 h 504641"/>
              <a:gd name="connsiteX115" fmla="*/ 309574 w 517152"/>
              <a:gd name="connsiteY115" fmla="*/ 262031 h 504641"/>
              <a:gd name="connsiteX116" fmla="*/ 357064 w 517152"/>
              <a:gd name="connsiteY116" fmla="*/ 300084 h 504641"/>
              <a:gd name="connsiteX117" fmla="*/ 357064 w 517152"/>
              <a:gd name="connsiteY117" fmla="*/ 269318 h 504641"/>
              <a:gd name="connsiteX118" fmla="*/ 368429 w 517152"/>
              <a:gd name="connsiteY118" fmla="*/ 257173 h 504641"/>
              <a:gd name="connsiteX119" fmla="*/ 456509 w 517152"/>
              <a:gd name="connsiteY119" fmla="*/ 160019 h 504641"/>
              <a:gd name="connsiteX120" fmla="*/ 456509 w 517152"/>
              <a:gd name="connsiteY120" fmla="*/ 155971 h 504641"/>
              <a:gd name="connsiteX121" fmla="*/ 371677 w 517152"/>
              <a:gd name="connsiteY121" fmla="*/ 59625 h 504641"/>
              <a:gd name="connsiteX122" fmla="*/ 365588 w 517152"/>
              <a:gd name="connsiteY122" fmla="*/ 51529 h 504641"/>
              <a:gd name="connsiteX123" fmla="*/ 374112 w 517152"/>
              <a:gd name="connsiteY123" fmla="*/ 45456 h 504641"/>
              <a:gd name="connsiteX124" fmla="*/ 148914 w 517152"/>
              <a:gd name="connsiteY124" fmla="*/ 13763 h 504641"/>
              <a:gd name="connsiteX125" fmla="*/ 51717 w 517152"/>
              <a:gd name="connsiteY125" fmla="*/ 111728 h 504641"/>
              <a:gd name="connsiteX126" fmla="*/ 51717 w 517152"/>
              <a:gd name="connsiteY126" fmla="*/ 115372 h 504641"/>
              <a:gd name="connsiteX127" fmla="*/ 139194 w 517152"/>
              <a:gd name="connsiteY127" fmla="*/ 212122 h 504641"/>
              <a:gd name="connsiteX128" fmla="*/ 150534 w 517152"/>
              <a:gd name="connsiteY128" fmla="*/ 224671 h 504641"/>
              <a:gd name="connsiteX129" fmla="*/ 150534 w 517152"/>
              <a:gd name="connsiteY129" fmla="*/ 255437 h 504641"/>
              <a:gd name="connsiteX130" fmla="*/ 197918 w 517152"/>
              <a:gd name="connsiteY130" fmla="*/ 217384 h 504641"/>
              <a:gd name="connsiteX131" fmla="*/ 211283 w 517152"/>
              <a:gd name="connsiteY131" fmla="*/ 212931 h 504641"/>
              <a:gd name="connsiteX132" fmla="*/ 251782 w 517152"/>
              <a:gd name="connsiteY132" fmla="*/ 212931 h 504641"/>
              <a:gd name="connsiteX133" fmla="*/ 349384 w 517152"/>
              <a:gd name="connsiteY133" fmla="*/ 115372 h 504641"/>
              <a:gd name="connsiteX134" fmla="*/ 349384 w 517152"/>
              <a:gd name="connsiteY134" fmla="*/ 111728 h 504641"/>
              <a:gd name="connsiteX135" fmla="*/ 251782 w 517152"/>
              <a:gd name="connsiteY135" fmla="*/ 13763 h 504641"/>
              <a:gd name="connsiteX136" fmla="*/ 148914 w 517152"/>
              <a:gd name="connsiteY136" fmla="*/ 0 h 504641"/>
              <a:gd name="connsiteX137" fmla="*/ 251782 w 517152"/>
              <a:gd name="connsiteY137" fmla="*/ 0 h 504641"/>
              <a:gd name="connsiteX138" fmla="*/ 363559 w 517152"/>
              <a:gd name="connsiteY138" fmla="*/ 111728 h 504641"/>
              <a:gd name="connsiteX139" fmla="*/ 363559 w 517152"/>
              <a:gd name="connsiteY139" fmla="*/ 115372 h 504641"/>
              <a:gd name="connsiteX140" fmla="*/ 251782 w 517152"/>
              <a:gd name="connsiteY140" fmla="*/ 227100 h 504641"/>
              <a:gd name="connsiteX141" fmla="*/ 211283 w 517152"/>
              <a:gd name="connsiteY141" fmla="*/ 227100 h 504641"/>
              <a:gd name="connsiteX142" fmla="*/ 206828 w 517152"/>
              <a:gd name="connsiteY142" fmla="*/ 228719 h 504641"/>
              <a:gd name="connsiteX143" fmla="*/ 154584 w 517152"/>
              <a:gd name="connsiteY143" fmla="*/ 270415 h 504641"/>
              <a:gd name="connsiteX144" fmla="*/ 147699 w 517152"/>
              <a:gd name="connsiteY144" fmla="*/ 272843 h 504641"/>
              <a:gd name="connsiteX145" fmla="*/ 142839 w 517152"/>
              <a:gd name="connsiteY145" fmla="*/ 271629 h 504641"/>
              <a:gd name="connsiteX146" fmla="*/ 136360 w 517152"/>
              <a:gd name="connsiteY146" fmla="*/ 261509 h 504641"/>
              <a:gd name="connsiteX147" fmla="*/ 136360 w 517152"/>
              <a:gd name="connsiteY147" fmla="*/ 226695 h 504641"/>
              <a:gd name="connsiteX148" fmla="*/ 37137 w 517152"/>
              <a:gd name="connsiteY148" fmla="*/ 115372 h 504641"/>
              <a:gd name="connsiteX149" fmla="*/ 37137 w 517152"/>
              <a:gd name="connsiteY149" fmla="*/ 111728 h 504641"/>
              <a:gd name="connsiteX150" fmla="*/ 148914 w 517152"/>
              <a:gd name="connsiteY150" fmla="*/ 0 h 5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517152" h="504641">
                <a:moveTo>
                  <a:pt x="375077" y="398262"/>
                </a:moveTo>
                <a:lnTo>
                  <a:pt x="386006" y="398262"/>
                </a:lnTo>
                <a:cubicBezTo>
                  <a:pt x="391673" y="398262"/>
                  <a:pt x="397339" y="401522"/>
                  <a:pt x="400173" y="406818"/>
                </a:cubicBezTo>
                <a:lnTo>
                  <a:pt x="409483" y="422708"/>
                </a:lnTo>
                <a:cubicBezTo>
                  <a:pt x="411911" y="427190"/>
                  <a:pt x="416364" y="429635"/>
                  <a:pt x="421221" y="429635"/>
                </a:cubicBezTo>
                <a:cubicBezTo>
                  <a:pt x="426078" y="429635"/>
                  <a:pt x="430531" y="427190"/>
                  <a:pt x="432959" y="422708"/>
                </a:cubicBezTo>
                <a:lnTo>
                  <a:pt x="442269" y="406818"/>
                </a:lnTo>
                <a:cubicBezTo>
                  <a:pt x="445103" y="401522"/>
                  <a:pt x="450769" y="398262"/>
                  <a:pt x="456436" y="398262"/>
                </a:cubicBezTo>
                <a:lnTo>
                  <a:pt x="467770" y="398262"/>
                </a:lnTo>
                <a:cubicBezTo>
                  <a:pt x="490437" y="398670"/>
                  <a:pt x="510271" y="417412"/>
                  <a:pt x="512295" y="440636"/>
                </a:cubicBezTo>
                <a:lnTo>
                  <a:pt x="517152" y="496862"/>
                </a:lnTo>
                <a:cubicBezTo>
                  <a:pt x="517152" y="500936"/>
                  <a:pt x="514724" y="504603"/>
                  <a:pt x="510676" y="504603"/>
                </a:cubicBezTo>
                <a:cubicBezTo>
                  <a:pt x="506628" y="505011"/>
                  <a:pt x="503390" y="502159"/>
                  <a:pt x="502985" y="498084"/>
                </a:cubicBezTo>
                <a:lnTo>
                  <a:pt x="498128" y="442265"/>
                </a:lnTo>
                <a:cubicBezTo>
                  <a:pt x="496509" y="425968"/>
                  <a:pt x="483151" y="412930"/>
                  <a:pt x="467770" y="412930"/>
                </a:cubicBezTo>
                <a:lnTo>
                  <a:pt x="456436" y="412930"/>
                </a:lnTo>
                <a:cubicBezTo>
                  <a:pt x="455222" y="412930"/>
                  <a:pt x="454817" y="413337"/>
                  <a:pt x="454412" y="414152"/>
                </a:cubicBezTo>
                <a:lnTo>
                  <a:pt x="445507" y="430042"/>
                </a:lnTo>
                <a:cubicBezTo>
                  <a:pt x="440245" y="438599"/>
                  <a:pt x="431340" y="443895"/>
                  <a:pt x="421221" y="443895"/>
                </a:cubicBezTo>
                <a:cubicBezTo>
                  <a:pt x="411102" y="443895"/>
                  <a:pt x="402197" y="438599"/>
                  <a:pt x="397339" y="430042"/>
                </a:cubicBezTo>
                <a:lnTo>
                  <a:pt x="387625" y="414152"/>
                </a:lnTo>
                <a:cubicBezTo>
                  <a:pt x="387625" y="413337"/>
                  <a:pt x="386815" y="412930"/>
                  <a:pt x="386006" y="412930"/>
                </a:cubicBezTo>
                <a:lnTo>
                  <a:pt x="375077" y="412930"/>
                </a:lnTo>
                <a:cubicBezTo>
                  <a:pt x="362934" y="412930"/>
                  <a:pt x="351600" y="418227"/>
                  <a:pt x="344314" y="427598"/>
                </a:cubicBezTo>
                <a:lnTo>
                  <a:pt x="337838" y="435746"/>
                </a:lnTo>
                <a:cubicBezTo>
                  <a:pt x="333385" y="441451"/>
                  <a:pt x="311527" y="478120"/>
                  <a:pt x="298170" y="501344"/>
                </a:cubicBezTo>
                <a:cubicBezTo>
                  <a:pt x="296956" y="503381"/>
                  <a:pt x="294527" y="504603"/>
                  <a:pt x="292098" y="504603"/>
                </a:cubicBezTo>
                <a:cubicBezTo>
                  <a:pt x="290884" y="504603"/>
                  <a:pt x="289265" y="504603"/>
                  <a:pt x="288051" y="503788"/>
                </a:cubicBezTo>
                <a:cubicBezTo>
                  <a:pt x="284812" y="501751"/>
                  <a:pt x="283598" y="497270"/>
                  <a:pt x="285622" y="494010"/>
                </a:cubicBezTo>
                <a:cubicBezTo>
                  <a:pt x="289265" y="487898"/>
                  <a:pt x="320028" y="434932"/>
                  <a:pt x="326909" y="426783"/>
                </a:cubicBezTo>
                <a:lnTo>
                  <a:pt x="332980" y="418634"/>
                </a:lnTo>
                <a:cubicBezTo>
                  <a:pt x="343504" y="405596"/>
                  <a:pt x="358481" y="398262"/>
                  <a:pt x="375077" y="398262"/>
                </a:cubicBezTo>
                <a:close/>
                <a:moveTo>
                  <a:pt x="49015" y="398262"/>
                </a:moveTo>
                <a:lnTo>
                  <a:pt x="60754" y="398262"/>
                </a:lnTo>
                <a:cubicBezTo>
                  <a:pt x="66421" y="398262"/>
                  <a:pt x="72087" y="401522"/>
                  <a:pt x="74516" y="406818"/>
                </a:cubicBezTo>
                <a:lnTo>
                  <a:pt x="84231" y="422708"/>
                </a:lnTo>
                <a:cubicBezTo>
                  <a:pt x="86659" y="427190"/>
                  <a:pt x="91112" y="429635"/>
                  <a:pt x="95969" y="429635"/>
                </a:cubicBezTo>
                <a:cubicBezTo>
                  <a:pt x="100826" y="429635"/>
                  <a:pt x="104874" y="427190"/>
                  <a:pt x="107303" y="422708"/>
                </a:cubicBezTo>
                <a:lnTo>
                  <a:pt x="116612" y="406818"/>
                </a:lnTo>
                <a:cubicBezTo>
                  <a:pt x="119851" y="401522"/>
                  <a:pt x="125113" y="398262"/>
                  <a:pt x="131184" y="398262"/>
                </a:cubicBezTo>
                <a:lnTo>
                  <a:pt x="142113" y="398262"/>
                </a:lnTo>
                <a:cubicBezTo>
                  <a:pt x="158304" y="398262"/>
                  <a:pt x="173686" y="405596"/>
                  <a:pt x="183805" y="418634"/>
                </a:cubicBezTo>
                <a:lnTo>
                  <a:pt x="190281" y="426783"/>
                </a:lnTo>
                <a:cubicBezTo>
                  <a:pt x="196758" y="434932"/>
                  <a:pt x="227925" y="487898"/>
                  <a:pt x="231163" y="494010"/>
                </a:cubicBezTo>
                <a:cubicBezTo>
                  <a:pt x="233187" y="497270"/>
                  <a:pt x="231973" y="501751"/>
                  <a:pt x="228735" y="503788"/>
                </a:cubicBezTo>
                <a:cubicBezTo>
                  <a:pt x="227520" y="504603"/>
                  <a:pt x="226306" y="504603"/>
                  <a:pt x="225092" y="504603"/>
                </a:cubicBezTo>
                <a:cubicBezTo>
                  <a:pt x="222663" y="504603"/>
                  <a:pt x="220234" y="503381"/>
                  <a:pt x="219020" y="501344"/>
                </a:cubicBezTo>
                <a:cubicBezTo>
                  <a:pt x="205258" y="478120"/>
                  <a:pt x="183400" y="441451"/>
                  <a:pt x="178948" y="435746"/>
                </a:cubicBezTo>
                <a:lnTo>
                  <a:pt x="172471" y="427598"/>
                </a:lnTo>
                <a:cubicBezTo>
                  <a:pt x="165185" y="418227"/>
                  <a:pt x="153852" y="412930"/>
                  <a:pt x="142113" y="412930"/>
                </a:cubicBezTo>
                <a:lnTo>
                  <a:pt x="131184" y="412930"/>
                </a:lnTo>
                <a:cubicBezTo>
                  <a:pt x="130375" y="412930"/>
                  <a:pt x="129565" y="413337"/>
                  <a:pt x="129160" y="414152"/>
                </a:cubicBezTo>
                <a:lnTo>
                  <a:pt x="119851" y="430042"/>
                </a:lnTo>
                <a:cubicBezTo>
                  <a:pt x="114589" y="438599"/>
                  <a:pt x="106088" y="443895"/>
                  <a:pt x="95969" y="443895"/>
                </a:cubicBezTo>
                <a:cubicBezTo>
                  <a:pt x="85850" y="443895"/>
                  <a:pt x="76945" y="438599"/>
                  <a:pt x="71683" y="430042"/>
                </a:cubicBezTo>
                <a:lnTo>
                  <a:pt x="62373" y="414152"/>
                </a:lnTo>
                <a:cubicBezTo>
                  <a:pt x="61968" y="413337"/>
                  <a:pt x="61159" y="412930"/>
                  <a:pt x="60754" y="412930"/>
                </a:cubicBezTo>
                <a:lnTo>
                  <a:pt x="49420" y="412930"/>
                </a:lnTo>
                <a:cubicBezTo>
                  <a:pt x="33634" y="412930"/>
                  <a:pt x="20276" y="425968"/>
                  <a:pt x="19062" y="442265"/>
                </a:cubicBezTo>
                <a:lnTo>
                  <a:pt x="14205" y="498084"/>
                </a:lnTo>
                <a:cubicBezTo>
                  <a:pt x="13800" y="502159"/>
                  <a:pt x="10562" y="505011"/>
                  <a:pt x="6514" y="504603"/>
                </a:cubicBezTo>
                <a:cubicBezTo>
                  <a:pt x="2466" y="504603"/>
                  <a:pt x="-367" y="500936"/>
                  <a:pt x="38" y="496862"/>
                </a:cubicBezTo>
                <a:lnTo>
                  <a:pt x="4490" y="440636"/>
                </a:lnTo>
                <a:cubicBezTo>
                  <a:pt x="6919" y="417412"/>
                  <a:pt x="26348" y="398670"/>
                  <a:pt x="49015" y="398262"/>
                </a:cubicBezTo>
                <a:close/>
                <a:moveTo>
                  <a:pt x="420221" y="307133"/>
                </a:moveTo>
                <a:cubicBezTo>
                  <a:pt x="399146" y="307133"/>
                  <a:pt x="382125" y="324627"/>
                  <a:pt x="382125" y="345375"/>
                </a:cubicBezTo>
                <a:cubicBezTo>
                  <a:pt x="382125" y="366531"/>
                  <a:pt x="399146" y="383618"/>
                  <a:pt x="420221" y="383618"/>
                </a:cubicBezTo>
                <a:cubicBezTo>
                  <a:pt x="441295" y="383618"/>
                  <a:pt x="458316" y="366531"/>
                  <a:pt x="458316" y="345375"/>
                </a:cubicBezTo>
                <a:cubicBezTo>
                  <a:pt x="458316" y="324627"/>
                  <a:pt x="441295" y="307133"/>
                  <a:pt x="420221" y="307133"/>
                </a:cubicBezTo>
                <a:close/>
                <a:moveTo>
                  <a:pt x="95181" y="307133"/>
                </a:moveTo>
                <a:cubicBezTo>
                  <a:pt x="73702" y="307133"/>
                  <a:pt x="56681" y="324627"/>
                  <a:pt x="56681" y="345375"/>
                </a:cubicBezTo>
                <a:cubicBezTo>
                  <a:pt x="56681" y="366531"/>
                  <a:pt x="73702" y="383618"/>
                  <a:pt x="95181" y="383618"/>
                </a:cubicBezTo>
                <a:cubicBezTo>
                  <a:pt x="116256" y="383618"/>
                  <a:pt x="133277" y="366531"/>
                  <a:pt x="133277" y="345375"/>
                </a:cubicBezTo>
                <a:cubicBezTo>
                  <a:pt x="133277" y="324627"/>
                  <a:pt x="116256" y="307133"/>
                  <a:pt x="95181" y="307133"/>
                </a:cubicBezTo>
                <a:close/>
                <a:moveTo>
                  <a:pt x="420221" y="292893"/>
                </a:moveTo>
                <a:cubicBezTo>
                  <a:pt x="448995" y="292893"/>
                  <a:pt x="472501" y="316083"/>
                  <a:pt x="472501" y="345375"/>
                </a:cubicBezTo>
                <a:cubicBezTo>
                  <a:pt x="472501" y="374261"/>
                  <a:pt x="448995" y="397857"/>
                  <a:pt x="420221" y="397857"/>
                </a:cubicBezTo>
                <a:cubicBezTo>
                  <a:pt x="391446" y="397857"/>
                  <a:pt x="367535" y="374261"/>
                  <a:pt x="367535" y="345375"/>
                </a:cubicBezTo>
                <a:cubicBezTo>
                  <a:pt x="367535" y="316083"/>
                  <a:pt x="391446" y="292893"/>
                  <a:pt x="420221" y="292893"/>
                </a:cubicBezTo>
                <a:close/>
                <a:moveTo>
                  <a:pt x="95181" y="292893"/>
                </a:moveTo>
                <a:cubicBezTo>
                  <a:pt x="123551" y="292893"/>
                  <a:pt x="147462" y="316083"/>
                  <a:pt x="147462" y="345375"/>
                </a:cubicBezTo>
                <a:cubicBezTo>
                  <a:pt x="147462" y="374261"/>
                  <a:pt x="123551" y="397857"/>
                  <a:pt x="95181" y="397857"/>
                </a:cubicBezTo>
                <a:cubicBezTo>
                  <a:pt x="66002" y="397857"/>
                  <a:pt x="42496" y="374261"/>
                  <a:pt x="42496" y="345375"/>
                </a:cubicBezTo>
                <a:cubicBezTo>
                  <a:pt x="42496" y="316083"/>
                  <a:pt x="66002" y="292893"/>
                  <a:pt x="95181" y="292893"/>
                </a:cubicBezTo>
                <a:close/>
                <a:moveTo>
                  <a:pt x="257898" y="89298"/>
                </a:moveTo>
                <a:cubicBezTo>
                  <a:pt x="265784" y="89298"/>
                  <a:pt x="272487" y="95607"/>
                  <a:pt x="272487" y="103887"/>
                </a:cubicBezTo>
                <a:cubicBezTo>
                  <a:pt x="272487" y="112167"/>
                  <a:pt x="265784" y="119264"/>
                  <a:pt x="257898" y="119264"/>
                </a:cubicBezTo>
                <a:cubicBezTo>
                  <a:pt x="249618" y="119264"/>
                  <a:pt x="242521" y="112167"/>
                  <a:pt x="242521" y="103887"/>
                </a:cubicBezTo>
                <a:cubicBezTo>
                  <a:pt x="242521" y="95607"/>
                  <a:pt x="249618" y="89298"/>
                  <a:pt x="257898" y="89298"/>
                </a:cubicBezTo>
                <a:close/>
                <a:moveTo>
                  <a:pt x="196980" y="89298"/>
                </a:moveTo>
                <a:cubicBezTo>
                  <a:pt x="205369" y="89298"/>
                  <a:pt x="211761" y="95607"/>
                  <a:pt x="211761" y="103887"/>
                </a:cubicBezTo>
                <a:cubicBezTo>
                  <a:pt x="211761" y="112167"/>
                  <a:pt x="205369" y="119264"/>
                  <a:pt x="196980" y="119264"/>
                </a:cubicBezTo>
                <a:cubicBezTo>
                  <a:pt x="188591" y="119264"/>
                  <a:pt x="181800" y="112167"/>
                  <a:pt x="181800" y="103887"/>
                </a:cubicBezTo>
                <a:cubicBezTo>
                  <a:pt x="181800" y="95607"/>
                  <a:pt x="188591" y="89298"/>
                  <a:pt x="196980" y="89298"/>
                </a:cubicBezTo>
                <a:close/>
                <a:moveTo>
                  <a:pt x="134073" y="89298"/>
                </a:moveTo>
                <a:cubicBezTo>
                  <a:pt x="142461" y="89298"/>
                  <a:pt x="149253" y="95607"/>
                  <a:pt x="149253" y="103887"/>
                </a:cubicBezTo>
                <a:cubicBezTo>
                  <a:pt x="149253" y="112167"/>
                  <a:pt x="142461" y="119264"/>
                  <a:pt x="134073" y="119264"/>
                </a:cubicBezTo>
                <a:cubicBezTo>
                  <a:pt x="125684" y="119264"/>
                  <a:pt x="119292" y="112167"/>
                  <a:pt x="119292" y="103887"/>
                </a:cubicBezTo>
                <a:cubicBezTo>
                  <a:pt x="119292" y="95607"/>
                  <a:pt x="125684" y="89298"/>
                  <a:pt x="134073" y="89298"/>
                </a:cubicBezTo>
                <a:close/>
                <a:moveTo>
                  <a:pt x="374112" y="45456"/>
                </a:moveTo>
                <a:cubicBezTo>
                  <a:pt x="428908" y="52743"/>
                  <a:pt x="470715" y="100511"/>
                  <a:pt x="470715" y="155971"/>
                </a:cubicBezTo>
                <a:lnTo>
                  <a:pt x="470715" y="160019"/>
                </a:lnTo>
                <a:cubicBezTo>
                  <a:pt x="470715" y="217097"/>
                  <a:pt x="428096" y="264460"/>
                  <a:pt x="371271" y="270937"/>
                </a:cubicBezTo>
                <a:lnTo>
                  <a:pt x="371271" y="305751"/>
                </a:lnTo>
                <a:cubicBezTo>
                  <a:pt x="371271" y="310609"/>
                  <a:pt x="368835" y="314252"/>
                  <a:pt x="365182" y="316276"/>
                </a:cubicBezTo>
                <a:cubicBezTo>
                  <a:pt x="363153" y="317086"/>
                  <a:pt x="361935" y="317490"/>
                  <a:pt x="359906" y="317490"/>
                </a:cubicBezTo>
                <a:cubicBezTo>
                  <a:pt x="357470" y="317490"/>
                  <a:pt x="355035" y="316681"/>
                  <a:pt x="353005" y="315062"/>
                </a:cubicBezTo>
                <a:lnTo>
                  <a:pt x="300645" y="273366"/>
                </a:lnTo>
                <a:cubicBezTo>
                  <a:pt x="299427" y="272152"/>
                  <a:pt x="297803" y="271747"/>
                  <a:pt x="296180" y="271747"/>
                </a:cubicBezTo>
                <a:lnTo>
                  <a:pt x="255590" y="271747"/>
                </a:lnTo>
                <a:cubicBezTo>
                  <a:pt x="235701" y="271747"/>
                  <a:pt x="216218" y="266484"/>
                  <a:pt x="199171" y="256769"/>
                </a:cubicBezTo>
                <a:cubicBezTo>
                  <a:pt x="195518" y="254745"/>
                  <a:pt x="194300" y="249887"/>
                  <a:pt x="196329" y="247053"/>
                </a:cubicBezTo>
                <a:cubicBezTo>
                  <a:pt x="198359" y="243410"/>
                  <a:pt x="202824" y="242195"/>
                  <a:pt x="206477" y="244219"/>
                </a:cubicBezTo>
                <a:cubicBezTo>
                  <a:pt x="221089" y="252721"/>
                  <a:pt x="238137" y="257578"/>
                  <a:pt x="255590" y="257578"/>
                </a:cubicBezTo>
                <a:lnTo>
                  <a:pt x="296180" y="257578"/>
                </a:lnTo>
                <a:cubicBezTo>
                  <a:pt x="301051" y="257578"/>
                  <a:pt x="305921" y="259198"/>
                  <a:pt x="309574" y="262031"/>
                </a:cubicBezTo>
                <a:lnTo>
                  <a:pt x="357064" y="300084"/>
                </a:lnTo>
                <a:lnTo>
                  <a:pt x="357064" y="269318"/>
                </a:lnTo>
                <a:cubicBezTo>
                  <a:pt x="357064" y="263246"/>
                  <a:pt x="361935" y="257578"/>
                  <a:pt x="368429" y="257173"/>
                </a:cubicBezTo>
                <a:cubicBezTo>
                  <a:pt x="418760" y="251911"/>
                  <a:pt x="456509" y="210215"/>
                  <a:pt x="456509" y="160019"/>
                </a:cubicBezTo>
                <a:lnTo>
                  <a:pt x="456509" y="155971"/>
                </a:lnTo>
                <a:cubicBezTo>
                  <a:pt x="456509" y="107393"/>
                  <a:pt x="419978" y="65697"/>
                  <a:pt x="371677" y="59625"/>
                </a:cubicBezTo>
                <a:cubicBezTo>
                  <a:pt x="368023" y="58815"/>
                  <a:pt x="365182" y="55172"/>
                  <a:pt x="365588" y="51529"/>
                </a:cubicBezTo>
                <a:cubicBezTo>
                  <a:pt x="365994" y="47885"/>
                  <a:pt x="370053" y="44647"/>
                  <a:pt x="374112" y="45456"/>
                </a:cubicBezTo>
                <a:close/>
                <a:moveTo>
                  <a:pt x="148914" y="13763"/>
                </a:moveTo>
                <a:cubicBezTo>
                  <a:pt x="95456" y="13763"/>
                  <a:pt x="51717" y="57888"/>
                  <a:pt x="51717" y="111728"/>
                </a:cubicBezTo>
                <a:lnTo>
                  <a:pt x="51717" y="115372"/>
                </a:lnTo>
                <a:cubicBezTo>
                  <a:pt x="51717" y="165568"/>
                  <a:pt x="89381" y="207669"/>
                  <a:pt x="139194" y="212122"/>
                </a:cubicBezTo>
                <a:cubicBezTo>
                  <a:pt x="145674" y="213336"/>
                  <a:pt x="150534" y="218194"/>
                  <a:pt x="150534" y="224671"/>
                </a:cubicBezTo>
                <a:lnTo>
                  <a:pt x="150534" y="255437"/>
                </a:lnTo>
                <a:lnTo>
                  <a:pt x="197918" y="217384"/>
                </a:lnTo>
                <a:cubicBezTo>
                  <a:pt x="201563" y="214551"/>
                  <a:pt x="206423" y="212931"/>
                  <a:pt x="211283" y="212931"/>
                </a:cubicBezTo>
                <a:lnTo>
                  <a:pt x="251782" y="212931"/>
                </a:lnTo>
                <a:cubicBezTo>
                  <a:pt x="305645" y="212931"/>
                  <a:pt x="349384" y="168807"/>
                  <a:pt x="349384" y="115372"/>
                </a:cubicBezTo>
                <a:lnTo>
                  <a:pt x="349384" y="111728"/>
                </a:lnTo>
                <a:cubicBezTo>
                  <a:pt x="349384" y="57888"/>
                  <a:pt x="305645" y="13763"/>
                  <a:pt x="251782" y="13763"/>
                </a:cubicBezTo>
                <a:close/>
                <a:moveTo>
                  <a:pt x="148914" y="0"/>
                </a:moveTo>
                <a:lnTo>
                  <a:pt x="251782" y="0"/>
                </a:lnTo>
                <a:cubicBezTo>
                  <a:pt x="313340" y="0"/>
                  <a:pt x="363559" y="50197"/>
                  <a:pt x="363559" y="111728"/>
                </a:cubicBezTo>
                <a:lnTo>
                  <a:pt x="363559" y="115372"/>
                </a:lnTo>
                <a:cubicBezTo>
                  <a:pt x="363559" y="177308"/>
                  <a:pt x="313340" y="227100"/>
                  <a:pt x="251782" y="227100"/>
                </a:cubicBezTo>
                <a:lnTo>
                  <a:pt x="211283" y="227100"/>
                </a:lnTo>
                <a:cubicBezTo>
                  <a:pt x="209258" y="227100"/>
                  <a:pt x="208043" y="227909"/>
                  <a:pt x="206828" y="228719"/>
                </a:cubicBezTo>
                <a:lnTo>
                  <a:pt x="154584" y="270415"/>
                </a:lnTo>
                <a:cubicBezTo>
                  <a:pt x="152559" y="272034"/>
                  <a:pt x="150129" y="272843"/>
                  <a:pt x="147699" y="272843"/>
                </a:cubicBezTo>
                <a:cubicBezTo>
                  <a:pt x="145674" y="272843"/>
                  <a:pt x="144054" y="272439"/>
                  <a:pt x="142839" y="271629"/>
                </a:cubicBezTo>
                <a:cubicBezTo>
                  <a:pt x="138789" y="269605"/>
                  <a:pt x="136360" y="265557"/>
                  <a:pt x="136360" y="261509"/>
                </a:cubicBezTo>
                <a:lnTo>
                  <a:pt x="136360" y="226695"/>
                </a:lnTo>
                <a:cubicBezTo>
                  <a:pt x="79661" y="219813"/>
                  <a:pt x="37137" y="172450"/>
                  <a:pt x="37137" y="115372"/>
                </a:cubicBezTo>
                <a:lnTo>
                  <a:pt x="37137" y="111728"/>
                </a:lnTo>
                <a:cubicBezTo>
                  <a:pt x="37137" y="50197"/>
                  <a:pt x="87356" y="0"/>
                  <a:pt x="148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4217"/>
            <a:endParaRPr lang="en-US" sz="363" dirty="0">
              <a:solidFill>
                <a:srgbClr val="272727"/>
              </a:solidFill>
              <a:latin typeface="Poppins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810C4B-CBB9-BB49-A3E1-571BC0DC60B1}"/>
              </a:ext>
            </a:extLst>
          </p:cNvPr>
          <p:cNvSpPr txBox="1"/>
          <p:nvPr/>
        </p:nvSpPr>
        <p:spPr>
          <a:xfrm>
            <a:off x="6738363" y="5399246"/>
            <a:ext cx="293616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4000" b="1" spc="-3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pPr defTabSz="914217"/>
            <a:r>
              <a:rPr lang="en-US" sz="2000" u="sng" spc="-15" dirty="0">
                <a:solidFill>
                  <a:srgbClr val="FFFFFF"/>
                </a:solidFill>
              </a:rPr>
              <a:t>OBJECTIVE 03: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B1AF42-989B-FC43-94DC-3AA2927ABE31}"/>
              </a:ext>
            </a:extLst>
          </p:cNvPr>
          <p:cNvSpPr txBox="1"/>
          <p:nvPr/>
        </p:nvSpPr>
        <p:spPr>
          <a:xfrm>
            <a:off x="6738363" y="5772588"/>
            <a:ext cx="510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defTabSz="914217"/>
            <a:r>
              <a:rPr lang="en-US" sz="1600" dirty="0">
                <a:solidFill>
                  <a:srgbClr val="FFFFFF"/>
                </a:solidFill>
              </a:rPr>
              <a:t>Contribute to general Monitoring and Evaluation system in Local Governments for making management decisions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51BA1-B294-83E4-F0B7-8BDF777D2D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LGMSD PA Goal &amp;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0F47EF-5D31-FBED-4F77-894819DD988A}"/>
              </a:ext>
            </a:extLst>
          </p:cNvPr>
          <p:cNvSpPr/>
          <p:nvPr/>
        </p:nvSpPr>
        <p:spPr>
          <a:xfrm>
            <a:off x="0" y="653914"/>
            <a:ext cx="12192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GOAL:</a:t>
            </a:r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promote effective behavior, systems and procedures in order to improve Local Governments’ Administration and Service Delivery. </a:t>
            </a:r>
          </a:p>
        </p:txBody>
      </p:sp>
    </p:spTree>
    <p:extLst>
      <p:ext uri="{BB962C8B-B14F-4D97-AF65-F5344CB8AC3E}">
        <p14:creationId xmlns:p14="http://schemas.microsoft.com/office/powerpoint/2010/main" val="137176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3A487F-FC76-20D8-F74E-2B962E575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99601"/>
              </p:ext>
            </p:extLst>
          </p:nvPr>
        </p:nvGraphicFramePr>
        <p:xfrm>
          <a:off x="0" y="709448"/>
          <a:ext cx="12192000" cy="611702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8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8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</a:rPr>
                        <a:t>Level</a:t>
                      </a:r>
                      <a:endParaRPr lang="en-US" sz="22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</a:rPr>
                        <a:t>Scope</a:t>
                      </a:r>
                      <a:endParaRPr lang="en-US" sz="22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</a:rPr>
                        <a:t>No.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</a:rPr>
                        <a:t>Assessed</a:t>
                      </a:r>
                      <a:endParaRPr lang="en-US" sz="22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Assessed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Methodology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15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</a:rPr>
                        <a:t>HLG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002A"/>
                          </a:solidFill>
                          <a:effectLst/>
                          <a:latin typeface="Century Gothic" panose="020B0502020202020204" pitchFamily="34" charset="0"/>
                        </a:rPr>
                        <a:t>District Local Gov’ts</a:t>
                      </a:r>
                      <a:endParaRPr lang="en-US" sz="2200" kern="100" dirty="0">
                        <a:solidFill>
                          <a:srgbClr val="00002A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135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Crosscutting, Education, Health, Water &amp; Environment and Micro-Scale Irrigation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 Assessment &amp; IVA firms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002A"/>
                          </a:solidFill>
                          <a:effectLst/>
                          <a:latin typeface="Century Gothic" panose="020B0502020202020204" pitchFamily="34" charset="0"/>
                        </a:rPr>
                        <a:t>Cities</a:t>
                      </a:r>
                      <a:endParaRPr lang="en-US" sz="2200" kern="100" dirty="0">
                        <a:solidFill>
                          <a:srgbClr val="00002A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10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solidFill>
                            <a:srgbClr val="00002A"/>
                          </a:solidFill>
                          <a:effectLst/>
                          <a:latin typeface="Century Gothic" panose="020B0502020202020204" pitchFamily="34" charset="0"/>
                        </a:rPr>
                        <a:t>Municipal Councils</a:t>
                      </a:r>
                      <a:endParaRPr lang="en-US" sz="2200" kern="100" dirty="0">
                        <a:solidFill>
                          <a:srgbClr val="00002A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31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</a:rPr>
                        <a:t>LLGs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002A"/>
                          </a:solidFill>
                          <a:effectLst/>
                          <a:latin typeface="Century Gothic" panose="020B0502020202020204" pitchFamily="34" charset="0"/>
                        </a:rPr>
                        <a:t>All LLGs across all Cities, MLGs &amp; DLGs (except KCCA)</a:t>
                      </a:r>
                      <a:endParaRPr lang="en-US" sz="2200" kern="100" dirty="0">
                        <a:solidFill>
                          <a:srgbClr val="00002A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</a:rPr>
                        <a:t>1,496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PDM Structures, Planning &amp; Budgeting, OSR, HRM, PHC services, Primary Education, Production,  </a:t>
                      </a:r>
                      <a:r>
                        <a:rPr lang="en-US" sz="2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endParaRPr lang="en-US" sz="22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LG Staff &amp; Assessment firms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Century Gothic" panose="020B0502020202020204" pitchFamily="34" charset="0"/>
                        </a:rPr>
                        <a:t>Facilities 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All Local Governments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Schools and Health Facilities (HC IIIs and IVs)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Century Gothic" panose="020B0502020202020204" pitchFamily="34" charset="0"/>
                        </a:rPr>
                        <a:t>LG Staff &amp; Assessment firms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8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Century Gothic" panose="020B0502020202020204" pitchFamily="34" charset="0"/>
                        </a:rPr>
                        <a:t>CG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Line MDAs (OPM, </a:t>
                      </a:r>
                      <a:r>
                        <a:rPr lang="en-US" sz="2200" dirty="0" err="1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MoFPED</a:t>
                      </a: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MoLG</a:t>
                      </a: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MoES</a:t>
                      </a: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, MoH, </a:t>
                      </a:r>
                      <a:r>
                        <a:rPr lang="en-US" sz="2200" dirty="0" err="1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MoWE</a:t>
                      </a: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, MAAIF, </a:t>
                      </a:r>
                      <a:r>
                        <a:rPr lang="en-US" sz="2200" dirty="0" err="1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MoWT</a:t>
                      </a:r>
                      <a:r>
                        <a:rPr lang="en-US" sz="2200" dirty="0">
                          <a:solidFill>
                            <a:srgbClr val="00002A"/>
                          </a:solidFill>
                          <a:latin typeface="Century Gothic" panose="020B0502020202020204" pitchFamily="34" charset="0"/>
                        </a:rPr>
                        <a:t>, OAG, PPDA &amp; NEMA)</a:t>
                      </a:r>
                    </a:p>
                  </a:txBody>
                  <a:tcPr marL="68559" marR="685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Disbursement Linked Indicators by the World Bank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Century Gothic" panose="020B0502020202020204" pitchFamily="34" charset="0"/>
                        </a:rPr>
                        <a:t>IVA firm</a:t>
                      </a:r>
                    </a:p>
                  </a:txBody>
                  <a:tcPr marL="68559" marR="6855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LGMSD PA Scope and Methodology </a:t>
            </a:r>
          </a:p>
        </p:txBody>
      </p:sp>
    </p:spTree>
    <p:extLst>
      <p:ext uri="{BB962C8B-B14F-4D97-AF65-F5344CB8AC3E}">
        <p14:creationId xmlns:p14="http://schemas.microsoft.com/office/powerpoint/2010/main" val="278504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Scoring &amp; Allocation formulae – LGMSD 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0944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kern="100" dirty="0">
                <a:solidFill>
                  <a:srgbClr val="C00000"/>
                </a:solidFill>
                <a:latin typeface="Century Gothic" panose="020B0502020202020204" pitchFamily="34" charset="0"/>
              </a:rPr>
              <a:t>Overall score (%) = </a:t>
            </a:r>
            <a:r>
              <a:rPr lang="en-US" sz="2200" b="1" u="sng" kern="100" dirty="0">
                <a:solidFill>
                  <a:srgbClr val="C00000"/>
                </a:solidFill>
                <a:latin typeface="Century Gothic" panose="020B0502020202020204" pitchFamily="34" charset="0"/>
              </a:rPr>
              <a:t>(Minimum Conditions) x (Performance Measures)</a:t>
            </a:r>
          </a:p>
          <a:p>
            <a:pPr algn="just"/>
            <a:r>
              <a:rPr lang="en-US" sz="2200" b="1" kern="100" dirty="0">
                <a:solidFill>
                  <a:srgbClr val="C00000"/>
                </a:solidFill>
                <a:latin typeface="Century Gothic" panose="020B0502020202020204" pitchFamily="34" charset="0"/>
              </a:rPr>
              <a:t>					           100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45895" y="21977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54808"/>
              </p:ext>
            </p:extLst>
          </p:nvPr>
        </p:nvGraphicFramePr>
        <p:xfrm>
          <a:off x="0" y="4663440"/>
          <a:ext cx="1219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453">
                  <a:extLst>
                    <a:ext uri="{9D8B030D-6E8A-4147-A177-3AD203B41FA5}">
                      <a16:colId xmlns:a16="http://schemas.microsoft.com/office/drawing/2014/main" val="366157140"/>
                    </a:ext>
                  </a:extLst>
                </a:gridCol>
                <a:gridCol w="4074694">
                  <a:extLst>
                    <a:ext uri="{9D8B030D-6E8A-4147-A177-3AD203B41FA5}">
                      <a16:colId xmlns:a16="http://schemas.microsoft.com/office/drawing/2014/main" val="3948913019"/>
                    </a:ext>
                  </a:extLst>
                </a:gridCol>
                <a:gridCol w="2229853">
                  <a:extLst>
                    <a:ext uri="{9D8B030D-6E8A-4147-A177-3AD203B41FA5}">
                      <a16:colId xmlns:a16="http://schemas.microsoft.com/office/drawing/2014/main" val="22595241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01649529"/>
                    </a:ext>
                  </a:extLst>
                </a:gridCol>
              </a:tblGrid>
              <a:tr h="2521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Grant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Core minimum allocations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Basic Formula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Performance element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94335"/>
                  </a:ext>
                </a:extLst>
              </a:tr>
              <a:tr h="2521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DDEG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505139"/>
                  </a:ext>
                </a:extLst>
              </a:tr>
              <a:tr h="2521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Cost for construction of Sec.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894609"/>
                  </a:ext>
                </a:extLst>
              </a:tr>
              <a:tr h="2521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Costs for up-grading of HC II to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4917"/>
                  </a:ext>
                </a:extLst>
              </a:tr>
              <a:tr h="2521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Water and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6024"/>
                  </a:ext>
                </a:extLst>
              </a:tr>
              <a:tr h="2521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entury Gothic" panose="020B0502020202020204" pitchFamily="34" charset="0"/>
                        </a:rPr>
                        <a:t>Micro-scale Irrigation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29391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91022"/>
              </p:ext>
            </p:extLst>
          </p:nvPr>
        </p:nvGraphicFramePr>
        <p:xfrm>
          <a:off x="0" y="1418898"/>
          <a:ext cx="12192001" cy="18348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8332">
                  <a:extLst>
                    <a:ext uri="{9D8B030D-6E8A-4147-A177-3AD203B41FA5}">
                      <a16:colId xmlns:a16="http://schemas.microsoft.com/office/drawing/2014/main" val="568246507"/>
                    </a:ext>
                  </a:extLst>
                </a:gridCol>
                <a:gridCol w="3492712">
                  <a:extLst>
                    <a:ext uri="{9D8B030D-6E8A-4147-A177-3AD203B41FA5}">
                      <a16:colId xmlns:a16="http://schemas.microsoft.com/office/drawing/2014/main" val="4148756509"/>
                    </a:ext>
                  </a:extLst>
                </a:gridCol>
                <a:gridCol w="5540957">
                  <a:extLst>
                    <a:ext uri="{9D8B030D-6E8A-4147-A177-3AD203B41FA5}">
                      <a16:colId xmlns:a16="http://schemas.microsoft.com/office/drawing/2014/main" val="449985453"/>
                    </a:ext>
                  </a:extLst>
                </a:gridCol>
              </a:tblGrid>
              <a:tr h="62946">
                <a:tc>
                  <a:txBody>
                    <a:bodyPr/>
                    <a:lstStyle/>
                    <a:p>
                      <a:pPr marL="332105" marR="128270" indent="-131445" algn="ctr">
                        <a:lnSpc>
                          <a:spcPct val="102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MCs Score (%)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27000" indent="46990" algn="ctr">
                        <a:lnSpc>
                          <a:spcPct val="102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PMS Score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142240" indent="2540" algn="ctr">
                        <a:lnSpc>
                          <a:spcPct val="102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Overall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Score (%)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47456"/>
                  </a:ext>
                </a:extLst>
              </a:tr>
              <a:tr h="61712"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651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554273"/>
                  </a:ext>
                </a:extLst>
              </a:tr>
              <a:tr h="61712"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96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52.5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62801"/>
                  </a:ext>
                </a:extLst>
              </a:tr>
              <a:tr h="61712">
                <a:tc>
                  <a:txBody>
                    <a:bodyPr/>
                    <a:lstStyle/>
                    <a:p>
                      <a:pPr marL="0" marR="6223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651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29365"/>
                  </a:ext>
                </a:extLst>
              </a:tr>
              <a:tr h="61712"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960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26050"/>
                  </a:ext>
                </a:extLst>
              </a:tr>
              <a:tr h="61712"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spc="-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5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6580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355248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kern="100" dirty="0">
                <a:solidFill>
                  <a:srgbClr val="006600"/>
                </a:solidFill>
                <a:latin typeface="Century Gothic" panose="020B0502020202020204" pitchFamily="34" charset="0"/>
              </a:rPr>
              <a:t>Overall score is then weighted with the basic formula as follows:</a:t>
            </a:r>
          </a:p>
          <a:p>
            <a:pPr algn="just"/>
            <a:r>
              <a:rPr lang="en-US" sz="2000" kern="100" dirty="0">
                <a:latin typeface="Century Gothic" panose="020B0502020202020204" pitchFamily="34" charset="0"/>
              </a:rPr>
              <a:t>Component 1: Allocation drawn on a need-based formula:</a:t>
            </a:r>
          </a:p>
          <a:p>
            <a:pPr algn="just">
              <a:spcAft>
                <a:spcPts val="1200"/>
              </a:spcAft>
            </a:pPr>
            <a:r>
              <a:rPr lang="en-US" sz="2000" kern="100" dirty="0">
                <a:latin typeface="Century Gothic" panose="020B0502020202020204" pitchFamily="34" charset="0"/>
              </a:rPr>
              <a:t>Component 2: Allocation based on the performance assessment results computed as:</a:t>
            </a:r>
          </a:p>
        </p:txBody>
      </p:sp>
    </p:spTree>
    <p:extLst>
      <p:ext uri="{BB962C8B-B14F-4D97-AF65-F5344CB8AC3E}">
        <p14:creationId xmlns:p14="http://schemas.microsoft.com/office/powerpoint/2010/main" val="129004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F52F56-93AF-4EE8-9EEE-307A8FCAE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16123"/>
              </p:ext>
            </p:extLst>
          </p:nvPr>
        </p:nvGraphicFramePr>
        <p:xfrm>
          <a:off x="0" y="588565"/>
          <a:ext cx="12192000" cy="6554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307">
                  <a:extLst>
                    <a:ext uri="{9D8B030D-6E8A-4147-A177-3AD203B41FA5}">
                      <a16:colId xmlns:a16="http://schemas.microsoft.com/office/drawing/2014/main" val="176495226"/>
                    </a:ext>
                  </a:extLst>
                </a:gridCol>
                <a:gridCol w="4391675">
                  <a:extLst>
                    <a:ext uri="{9D8B030D-6E8A-4147-A177-3AD203B41FA5}">
                      <a16:colId xmlns:a16="http://schemas.microsoft.com/office/drawing/2014/main" val="79020189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2281052412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829317379"/>
                    </a:ext>
                  </a:extLst>
                </a:gridCol>
                <a:gridCol w="1298864">
                  <a:extLst>
                    <a:ext uri="{9D8B030D-6E8A-4147-A177-3AD203B41FA5}">
                      <a16:colId xmlns:a16="http://schemas.microsoft.com/office/drawing/2014/main" val="336336300"/>
                    </a:ext>
                  </a:extLst>
                </a:gridCol>
                <a:gridCol w="1236518">
                  <a:extLst>
                    <a:ext uri="{9D8B030D-6E8A-4147-A177-3AD203B41FA5}">
                      <a16:colId xmlns:a16="http://schemas.microsoft.com/office/drawing/2014/main" val="2290084319"/>
                    </a:ext>
                  </a:extLst>
                </a:gridCol>
                <a:gridCol w="1780309">
                  <a:extLst>
                    <a:ext uri="{9D8B030D-6E8A-4147-A177-3AD203B41FA5}">
                      <a16:colId xmlns:a16="http://schemas.microsoft.com/office/drawing/2014/main" val="10736222"/>
                    </a:ext>
                  </a:extLst>
                </a:gridCol>
              </a:tblGrid>
              <a:tr h="7082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LGMSD Score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LGMSD Rank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52226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Area of Assessment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2022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Trend based on Ranking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02278"/>
                  </a:ext>
                </a:extLst>
              </a:tr>
              <a:tr h="572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Overall Score &amp;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Ranking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entury Gothic" panose="020B0502020202020204" pitchFamily="34" charset="0"/>
                        </a:rPr>
                        <a:t>68%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35638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Cross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Cutting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49379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Education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75246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Health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73569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Water and Environment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6605"/>
                  </a:ext>
                </a:extLst>
              </a:tr>
              <a:tr h="799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Micro-Scale Irrigation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3948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70377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Trends in performance (last 2 </a:t>
            </a:r>
            <a:r>
              <a:rPr lang="en-US" sz="3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Yrs</a:t>
            </a:r>
            <a:r>
              <a:rPr lang="en-US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 – </a:t>
            </a:r>
            <a:r>
              <a:rPr lang="en-US" sz="3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Makindye-Ssabagabo</a:t>
            </a:r>
            <a:r>
              <a:rPr lang="en-US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MC</a:t>
            </a:r>
          </a:p>
        </p:txBody>
      </p:sp>
      <p:sp>
        <p:nvSpPr>
          <p:cNvPr id="9" name="Arrow: Up 13">
            <a:extLst>
              <a:ext uri="{FF2B5EF4-FFF2-40B4-BE49-F238E27FC236}">
                <a16:creationId xmlns:a16="http://schemas.microsoft.com/office/drawing/2014/main" id="{EBE95882-A9C0-DDF1-2E14-E724326FE60E}"/>
              </a:ext>
            </a:extLst>
          </p:cNvPr>
          <p:cNvSpPr/>
          <p:nvPr/>
        </p:nvSpPr>
        <p:spPr>
          <a:xfrm>
            <a:off x="11108860" y="3995047"/>
            <a:ext cx="507988" cy="553009"/>
          </a:xfrm>
          <a:prstGeom prst="up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3">
            <a:extLst>
              <a:ext uri="{FF2B5EF4-FFF2-40B4-BE49-F238E27FC236}">
                <a16:creationId xmlns:a16="http://schemas.microsoft.com/office/drawing/2014/main" id="{EBE95882-A9C0-DDF1-2E14-E724326FE60E}"/>
              </a:ext>
            </a:extLst>
          </p:cNvPr>
          <p:cNvSpPr/>
          <p:nvPr/>
        </p:nvSpPr>
        <p:spPr>
          <a:xfrm>
            <a:off x="11108860" y="2329086"/>
            <a:ext cx="507988" cy="553009"/>
          </a:xfrm>
          <a:prstGeom prst="up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3">
            <a:extLst>
              <a:ext uri="{FF2B5EF4-FFF2-40B4-BE49-F238E27FC236}">
                <a16:creationId xmlns:a16="http://schemas.microsoft.com/office/drawing/2014/main" id="{EBE95882-A9C0-DDF1-2E14-E724326FE60E}"/>
              </a:ext>
            </a:extLst>
          </p:cNvPr>
          <p:cNvSpPr/>
          <p:nvPr/>
        </p:nvSpPr>
        <p:spPr>
          <a:xfrm>
            <a:off x="11108860" y="4823852"/>
            <a:ext cx="507988" cy="553009"/>
          </a:xfrm>
          <a:prstGeom prst="up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191F5E5C-B918-815A-B16B-33B99E160950}"/>
              </a:ext>
            </a:extLst>
          </p:cNvPr>
          <p:cNvSpPr/>
          <p:nvPr/>
        </p:nvSpPr>
        <p:spPr>
          <a:xfrm rot="10800000">
            <a:off x="11110607" y="3273648"/>
            <a:ext cx="507988" cy="55300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44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Makindye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Ssabagabo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MC 2023 performance by Assessment 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80727"/>
            <a:ext cx="12192000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50" b="1" kern="100" dirty="0">
                <a:latin typeface="Century Gothic" panose="020B0502020202020204" pitchFamily="34" charset="0"/>
              </a:rPr>
              <a:t>Education had highest score with 87% overall, compared to the national average of 65%.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50" b="1" kern="100" dirty="0">
                <a:latin typeface="Century Gothic" panose="020B0502020202020204" pitchFamily="34" charset="0"/>
              </a:rPr>
              <a:t>Lowest score was under Health (43%) as compared to national average of 54%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462750"/>
              </p:ext>
            </p:extLst>
          </p:nvPr>
        </p:nvGraphicFramePr>
        <p:xfrm>
          <a:off x="1775460" y="831358"/>
          <a:ext cx="8641079" cy="470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33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73786"/>
              </p:ext>
            </p:extLst>
          </p:nvPr>
        </p:nvGraphicFramePr>
        <p:xfrm>
          <a:off x="0" y="786063"/>
          <a:ext cx="12192000" cy="6071939"/>
        </p:xfrm>
        <a:graphic>
          <a:graphicData uri="http://schemas.openxmlformats.org/drawingml/2006/table">
            <a:tbl>
              <a:tblPr/>
              <a:tblGrid>
                <a:gridCol w="1615858">
                  <a:extLst>
                    <a:ext uri="{9D8B030D-6E8A-4147-A177-3AD203B41FA5}">
                      <a16:colId xmlns:a16="http://schemas.microsoft.com/office/drawing/2014/main" val="3801275207"/>
                    </a:ext>
                  </a:extLst>
                </a:gridCol>
                <a:gridCol w="1077238">
                  <a:extLst>
                    <a:ext uri="{9D8B030D-6E8A-4147-A177-3AD203B41FA5}">
                      <a16:colId xmlns:a16="http://schemas.microsoft.com/office/drawing/2014/main" val="774677913"/>
                    </a:ext>
                  </a:extLst>
                </a:gridCol>
                <a:gridCol w="1027134">
                  <a:extLst>
                    <a:ext uri="{9D8B030D-6E8A-4147-A177-3AD203B41FA5}">
                      <a16:colId xmlns:a16="http://schemas.microsoft.com/office/drawing/2014/main" val="799177753"/>
                    </a:ext>
                  </a:extLst>
                </a:gridCol>
                <a:gridCol w="1052186">
                  <a:extLst>
                    <a:ext uri="{9D8B030D-6E8A-4147-A177-3AD203B41FA5}">
                      <a16:colId xmlns:a16="http://schemas.microsoft.com/office/drawing/2014/main" val="2098588508"/>
                    </a:ext>
                  </a:extLst>
                </a:gridCol>
                <a:gridCol w="1052187">
                  <a:extLst>
                    <a:ext uri="{9D8B030D-6E8A-4147-A177-3AD203B41FA5}">
                      <a16:colId xmlns:a16="http://schemas.microsoft.com/office/drawing/2014/main" val="4136808325"/>
                    </a:ext>
                  </a:extLst>
                </a:gridCol>
                <a:gridCol w="1027134">
                  <a:extLst>
                    <a:ext uri="{9D8B030D-6E8A-4147-A177-3AD203B41FA5}">
                      <a16:colId xmlns:a16="http://schemas.microsoft.com/office/drawing/2014/main" val="3592001268"/>
                    </a:ext>
                  </a:extLst>
                </a:gridCol>
                <a:gridCol w="1052186">
                  <a:extLst>
                    <a:ext uri="{9D8B030D-6E8A-4147-A177-3AD203B41FA5}">
                      <a16:colId xmlns:a16="http://schemas.microsoft.com/office/drawing/2014/main" val="4067703226"/>
                    </a:ext>
                  </a:extLst>
                </a:gridCol>
                <a:gridCol w="1014167">
                  <a:extLst>
                    <a:ext uri="{9D8B030D-6E8A-4147-A177-3AD203B41FA5}">
                      <a16:colId xmlns:a16="http://schemas.microsoft.com/office/drawing/2014/main" val="2016096720"/>
                    </a:ext>
                  </a:extLst>
                </a:gridCol>
                <a:gridCol w="989704">
                  <a:extLst>
                    <a:ext uri="{9D8B030D-6E8A-4147-A177-3AD203B41FA5}">
                      <a16:colId xmlns:a16="http://schemas.microsoft.com/office/drawing/2014/main" val="2518817925"/>
                    </a:ext>
                  </a:extLst>
                </a:gridCol>
                <a:gridCol w="1194099">
                  <a:extLst>
                    <a:ext uri="{9D8B030D-6E8A-4147-A177-3AD203B41FA5}">
                      <a16:colId xmlns:a16="http://schemas.microsoft.com/office/drawing/2014/main" val="266459323"/>
                    </a:ext>
                  </a:extLst>
                </a:gridCol>
                <a:gridCol w="1090107">
                  <a:extLst>
                    <a:ext uri="{9D8B030D-6E8A-4147-A177-3AD203B41FA5}">
                      <a16:colId xmlns:a16="http://schemas.microsoft.com/office/drawing/2014/main" val="3458005280"/>
                    </a:ext>
                  </a:extLst>
                </a:gridCol>
              </a:tblGrid>
              <a:tr h="31504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EDUCATION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HEALTH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DDEG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AGRICULTURE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34848"/>
                  </a:ext>
                </a:extLst>
              </a:tr>
              <a:tr h="628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District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Without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Without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Without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Without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Without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Incentive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27438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160,963,074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152,856,576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106,377,257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115,271,314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1839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94,058,768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120,836,250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194,058,350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283,300,842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01003"/>
                  </a:ext>
                </a:extLst>
              </a:tr>
              <a:tr h="447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250,401,584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330,933,334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373,525,291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527,376,059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606,439,122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672,629,834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3433"/>
                  </a:ext>
                </a:extLst>
              </a:tr>
              <a:tr h="447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109,173,577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95,593,226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203,649,686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120,625,637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78070"/>
                  </a:ext>
                </a:extLst>
              </a:tr>
              <a:tr h="52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236,652,233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308,368,158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339,750,656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255,585,158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602,900,225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606,521,803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47781"/>
                  </a:ext>
                </a:extLst>
              </a:tr>
              <a:tr h="447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123,715,066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147,975,388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133,144,398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175,698,366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238,177,379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207,376,160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07609"/>
                  </a:ext>
                </a:extLst>
              </a:tr>
              <a:tr h="447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308,250,345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358,232,375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246,413,736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397,025,532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741,480,715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848,073,835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2728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 Municipal Council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130,548,052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167,713,625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114,025,173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74,413,904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273,925,380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277,182,552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            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72993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 District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324,533,721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243,593,522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65,620,780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73,122,527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327,337,801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308,496,603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183,471,049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194,430,599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339,287,410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365,973,045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78662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278,548,443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305,509,745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88,444,956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75,956,682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572,782,293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650,442,226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179,888,632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188,434,155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338,378,618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341,519,499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52321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203,406,090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261,313,534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105,045,162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116,646,113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611,145,239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726,766,052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212,372,781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204,038,647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458,386,403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558,035,810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94303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313,426,045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374,888,380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161,742,875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252,244,133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854,017,607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950,189,197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393,827,226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506,065,426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   838,176,728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956,430,788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961011"/>
                  </a:ext>
                </a:extLst>
              </a:tr>
              <a:tr h="351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 District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496,624,246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343,931,892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156,124,966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135,715,867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952,356,133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1,014,224,306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392,613,525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389,861,731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1,031,412,518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812,029,643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1229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21AA3C8-7CA5-4D65-893C-E8B9E540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86063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LGMSDA impact on Grant allocations (2024/25)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B3B926AE-A2FB-2AE7-CC24-8FB5B42E8F27}"/>
              </a:ext>
            </a:extLst>
          </p:cNvPr>
          <p:cNvSpPr/>
          <p:nvPr/>
        </p:nvSpPr>
        <p:spPr>
          <a:xfrm>
            <a:off x="0" y="3468510"/>
            <a:ext cx="12192000" cy="459892"/>
          </a:xfrm>
          <a:prstGeom prst="roundRect">
            <a:avLst/>
          </a:prstGeom>
          <a:solidFill>
            <a:schemeClr val="bg1">
              <a:alpha val="1800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583324"/>
          </a:xfrm>
          <a:solidFill>
            <a:srgbClr val="00002A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on DDEG LG Grant - FY 2024/25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DCA756-ABD1-B126-B5D0-20B9E9168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82074"/>
              </p:ext>
            </p:extLst>
          </p:nvPr>
        </p:nvGraphicFramePr>
        <p:xfrm>
          <a:off x="-1" y="583324"/>
          <a:ext cx="12191999" cy="61549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5588662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369191304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val="2817920617"/>
                    </a:ext>
                  </a:extLst>
                </a:gridCol>
                <a:gridCol w="2033751">
                  <a:extLst>
                    <a:ext uri="{9D8B030D-6E8A-4147-A177-3AD203B41FA5}">
                      <a16:colId xmlns:a16="http://schemas.microsoft.com/office/drawing/2014/main" val="2874657479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3202562540"/>
                    </a:ext>
                  </a:extLst>
                </a:gridCol>
              </a:tblGrid>
              <a:tr h="62375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Formula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 in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Gain/Loss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900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4470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  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                                                                              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8569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606,439,122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672,629,834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66,190,712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0192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0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                0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881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602,900,225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606,521,803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  3,621,578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9494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238,177,379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207,376,160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-30,801,219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-13%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68533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741,480,715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848,073,835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106,593,120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04115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273,925,380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277,182,552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  3,257,173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81987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183,471,049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194,430,599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10,959,550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3523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179,888,632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188,434,155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  8,545,524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3252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212,372,781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204,038,647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-8,334,134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02665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393,827,226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506,065,426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112,238,199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F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8678"/>
                  </a:ext>
                </a:extLst>
              </a:tr>
              <a:tr h="376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   392,613,525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389,861,731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                                                                    -2,751,794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648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2935647"/>
            <a:ext cx="12192000" cy="353019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7922F5-2254-446C-8EF3-318CFB97D5E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02429"/>
          </a:xfrm>
          <a:prstGeom prst="rect">
            <a:avLst/>
          </a:prstGeom>
          <a:solidFill>
            <a:srgbClr val="00002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 on Educ </a:t>
            </a:r>
            <a:r>
              <a:rPr lang="en-US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Dev’t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Grant (formerly SFG) FY 2024/25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CA189B-806A-4F07-AEE9-A96F6D809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55990"/>
              </p:ext>
            </p:extLst>
          </p:nvPr>
        </p:nvGraphicFramePr>
        <p:xfrm>
          <a:off x="1" y="583320"/>
          <a:ext cx="12191999" cy="625589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5588662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369191304"/>
                    </a:ext>
                  </a:extLst>
                </a:gridCol>
                <a:gridCol w="2506717">
                  <a:extLst>
                    <a:ext uri="{9D8B030D-6E8A-4147-A177-3AD203B41FA5}">
                      <a16:colId xmlns:a16="http://schemas.microsoft.com/office/drawing/2014/main" val="2817920617"/>
                    </a:ext>
                  </a:extLst>
                </a:gridCol>
                <a:gridCol w="2033751">
                  <a:extLst>
                    <a:ext uri="{9D8B030D-6E8A-4147-A177-3AD203B41FA5}">
                      <a16:colId xmlns:a16="http://schemas.microsoft.com/office/drawing/2014/main" val="2874657479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3202562540"/>
                    </a:ext>
                  </a:extLst>
                </a:gridCol>
              </a:tblGrid>
              <a:tr h="6930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Vote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Formula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Based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 in Allocation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Gain/Loss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900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city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160,963,074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152,856,576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-8,106,498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4470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Entebbe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 94,058,768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120,836,250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26,777,482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68569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Kira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250,401,584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330,933,334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80,531,749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0192"/>
                  </a:ext>
                </a:extLst>
              </a:tr>
              <a:tr h="438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Lugazi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109,173,577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95,593,226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-3,580,351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-12%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881"/>
                  </a:ext>
                </a:extLst>
              </a:tr>
              <a:tr h="657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Makindye-Ssabagabo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236,652,233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308,368,157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71,715,925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9494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123,715,066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147,975,388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24,260,322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68533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Nansana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308,250,345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358,232,375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49,982,029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04115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Njeru Municipal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130,548,052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167,713,625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37,165,574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81987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Buikwe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324,533,721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243,593,522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-80,940,199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13523"/>
                  </a:ext>
                </a:extLst>
              </a:tr>
              <a:tr h="333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Buvuma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278,548,443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305,509,745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26,961,302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3252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Jinja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203,406,090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261,313,534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57,907,444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02665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Kayunga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313,426,045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374,888,380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  61,462,334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8678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Mukono</a:t>
                      </a:r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  496,624,246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343,931,892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        -152,692,354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-31%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648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3144033"/>
            <a:ext cx="12192000" cy="499523"/>
          </a:xfrm>
          <a:prstGeom prst="roundRect">
            <a:avLst>
              <a:gd name="adj" fmla="val 27501"/>
            </a:avLst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SW - Light V1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0180B9"/>
      </a:accent1>
      <a:accent2>
        <a:srgbClr val="009F94"/>
      </a:accent2>
      <a:accent3>
        <a:srgbClr val="2FAA46"/>
      </a:accent3>
      <a:accent4>
        <a:srgbClr val="F6BB24"/>
      </a:accent4>
      <a:accent5>
        <a:srgbClr val="EA8632"/>
      </a:accent5>
      <a:accent6>
        <a:srgbClr val="DB3A3E"/>
      </a:accent6>
      <a:hlink>
        <a:srgbClr val="32A79F"/>
      </a:hlink>
      <a:folHlink>
        <a:srgbClr val="89E1D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13960</TotalTime>
  <Words>2203</Words>
  <Application>Microsoft Office PowerPoint</Application>
  <PresentationFormat>Widescreen</PresentationFormat>
  <Paragraphs>778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Poppins</vt:lpstr>
      <vt:lpstr>Symbol</vt:lpstr>
      <vt:lpstr>Wingdings</vt:lpstr>
      <vt:lpstr>Office Theme</vt:lpstr>
      <vt:lpstr>1_Office Theme</vt:lpstr>
      <vt:lpstr>Default Theme</vt:lpstr>
      <vt:lpstr> LOCAL GOVERNMENT MANAGEMENT OF SERVICE DELIVERY (LGMSD)  2023 ASSESSMENT RESULTS   Makindye-Ssabagabo MC  13th August,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LGMSDA impact on Grant allocations (2024/25)</vt:lpstr>
      <vt:lpstr>Impact on DDEG LG Grant - FY 2024/25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LOWER LOCAL GOVERNMENT PERFORMANCE ASSESSMENT 2023 RESULTS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Local Government Performance Assessment System/Manual</dc:title>
  <dc:creator>Emma</dc:creator>
  <cp:lastModifiedBy>User</cp:lastModifiedBy>
  <cp:revision>808</cp:revision>
  <cp:lastPrinted>2022-07-25T15:19:55Z</cp:lastPrinted>
  <dcterms:created xsi:type="dcterms:W3CDTF">2017-02-08T09:28:14Z</dcterms:created>
  <dcterms:modified xsi:type="dcterms:W3CDTF">2024-09-30T09:42:32Z</dcterms:modified>
</cp:coreProperties>
</file>